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5"/>
  </p:handoutMasterIdLst>
  <p:sldIdLst>
    <p:sldId id="261" r:id="rId2"/>
    <p:sldId id="307" r:id="rId3"/>
    <p:sldId id="309" r:id="rId4"/>
    <p:sldId id="315" r:id="rId5"/>
    <p:sldId id="285" r:id="rId6"/>
    <p:sldId id="279" r:id="rId7"/>
    <p:sldId id="290" r:id="rId8"/>
    <p:sldId id="296" r:id="rId9"/>
    <p:sldId id="280" r:id="rId10"/>
    <p:sldId id="316" r:id="rId11"/>
    <p:sldId id="319" r:id="rId12"/>
    <p:sldId id="291" r:id="rId13"/>
    <p:sldId id="295" r:id="rId14"/>
    <p:sldId id="297" r:id="rId15"/>
    <p:sldId id="286" r:id="rId16"/>
    <p:sldId id="292" r:id="rId17"/>
    <p:sldId id="298" r:id="rId18"/>
    <p:sldId id="281" r:id="rId19"/>
    <p:sldId id="300" r:id="rId20"/>
    <p:sldId id="301" r:id="rId21"/>
    <p:sldId id="299" r:id="rId22"/>
    <p:sldId id="284" r:id="rId23"/>
    <p:sldId id="308" r:id="rId24"/>
    <p:sldId id="318" r:id="rId25"/>
    <p:sldId id="310" r:id="rId26"/>
    <p:sldId id="311" r:id="rId27"/>
    <p:sldId id="312" r:id="rId28"/>
    <p:sldId id="313" r:id="rId29"/>
    <p:sldId id="314" r:id="rId30"/>
    <p:sldId id="288" r:id="rId31"/>
    <p:sldId id="289" r:id="rId32"/>
    <p:sldId id="294" r:id="rId33"/>
    <p:sldId id="268" r:id="rId34"/>
  </p:sldIdLst>
  <p:sldSz cx="9144000" cy="6858000" type="screen4x3"/>
  <p:notesSz cx="9929813" cy="6799263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A3B"/>
    <a:srgbClr val="91BD22"/>
    <a:srgbClr val="7D777B"/>
    <a:srgbClr val="D93D29"/>
    <a:srgbClr val="A89DA3"/>
    <a:srgbClr val="8EBB34"/>
    <a:srgbClr val="2F8ACB"/>
    <a:srgbClr val="DA2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-1998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B5F96-7A69-4691-A513-D849EC17E8B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FD07ADEF-F15B-430F-AE22-62B10E240677}">
      <dgm:prSet phldrT="[Texte]"/>
      <dgm:spPr/>
      <dgm:t>
        <a:bodyPr/>
        <a:lstStyle/>
        <a:p>
          <a:r>
            <a:rPr lang="nl-BE" dirty="0" smtClean="0"/>
            <a:t>Portée du </a:t>
          </a:r>
          <a:r>
            <a:rPr lang="nl-BE" dirty="0" err="1" smtClean="0"/>
            <a:t>traitement</a:t>
          </a:r>
          <a:r>
            <a:rPr lang="nl-BE" dirty="0" smtClean="0"/>
            <a:t> </a:t>
          </a:r>
          <a:endParaRPr lang="nl-NL" dirty="0"/>
        </a:p>
      </dgm:t>
    </dgm:pt>
    <dgm:pt modelId="{5E3CA916-FB13-4F98-A945-91B0F02EADFD}" type="parTrans" cxnId="{1176DBF4-D242-4892-95BE-6AD7FB1E9330}">
      <dgm:prSet/>
      <dgm:spPr/>
      <dgm:t>
        <a:bodyPr/>
        <a:lstStyle/>
        <a:p>
          <a:endParaRPr lang="nl-NL"/>
        </a:p>
      </dgm:t>
    </dgm:pt>
    <dgm:pt modelId="{3313EAD1-DECF-4D89-B44B-CB8BB4E79245}" type="sibTrans" cxnId="{1176DBF4-D242-4892-95BE-6AD7FB1E9330}">
      <dgm:prSet/>
      <dgm:spPr/>
      <dgm:t>
        <a:bodyPr/>
        <a:lstStyle/>
        <a:p>
          <a:endParaRPr lang="nl-NL"/>
        </a:p>
      </dgm:t>
    </dgm:pt>
    <dgm:pt modelId="{73D9D04D-2B28-46ED-A618-0F7053248D7C}">
      <dgm:prSet phldrT="[Texte]"/>
      <dgm:spPr/>
      <dgm:t>
        <a:bodyPr/>
        <a:lstStyle/>
        <a:p>
          <a:r>
            <a:rPr lang="nl-BE" dirty="0" smtClean="0"/>
            <a:t>Type de </a:t>
          </a:r>
          <a:r>
            <a:rPr lang="nl-BE" dirty="0" err="1" smtClean="0"/>
            <a:t>données</a:t>
          </a:r>
          <a:r>
            <a:rPr lang="nl-BE" dirty="0" smtClean="0"/>
            <a:t> </a:t>
          </a:r>
          <a:r>
            <a:rPr lang="nl-BE" dirty="0" err="1" smtClean="0"/>
            <a:t>traitées</a:t>
          </a:r>
          <a:endParaRPr lang="nl-NL" dirty="0"/>
        </a:p>
      </dgm:t>
    </dgm:pt>
    <dgm:pt modelId="{80A5AD25-8A42-4502-8FED-93A4653A5DD9}" type="parTrans" cxnId="{F27501C4-CA00-40FE-9C9E-863DD9DEA18A}">
      <dgm:prSet/>
      <dgm:spPr/>
      <dgm:t>
        <a:bodyPr/>
        <a:lstStyle/>
        <a:p>
          <a:endParaRPr lang="nl-NL"/>
        </a:p>
      </dgm:t>
    </dgm:pt>
    <dgm:pt modelId="{33A6CEB9-57EE-4D02-B828-D69AC04D73FB}" type="sibTrans" cxnId="{F27501C4-CA00-40FE-9C9E-863DD9DEA18A}">
      <dgm:prSet/>
      <dgm:spPr/>
      <dgm:t>
        <a:bodyPr/>
        <a:lstStyle/>
        <a:p>
          <a:endParaRPr lang="nl-NL"/>
        </a:p>
      </dgm:t>
    </dgm:pt>
    <dgm:pt modelId="{53706CFA-1BE4-40C0-A1D9-CE96B77BC863}">
      <dgm:prSet phldrT="[Texte]"/>
      <dgm:spPr/>
      <dgm:t>
        <a:bodyPr/>
        <a:lstStyle/>
        <a:p>
          <a:r>
            <a:rPr lang="nl-BE" dirty="0" err="1" smtClean="0"/>
            <a:t>Contraintes</a:t>
          </a:r>
          <a:r>
            <a:rPr lang="nl-BE" dirty="0" smtClean="0"/>
            <a:t> et </a:t>
          </a:r>
          <a:r>
            <a:rPr lang="nl-BE" dirty="0" err="1" smtClean="0"/>
            <a:t>obligations</a:t>
          </a:r>
          <a:r>
            <a:rPr lang="nl-BE" dirty="0" smtClean="0"/>
            <a:t> métier </a:t>
          </a:r>
          <a:endParaRPr lang="nl-NL" dirty="0"/>
        </a:p>
      </dgm:t>
    </dgm:pt>
    <dgm:pt modelId="{372ADC4F-A15A-43FC-839B-1C2810177A82}" type="parTrans" cxnId="{BB7ADF25-1B60-4A51-8AD2-0B22810AE6DD}">
      <dgm:prSet/>
      <dgm:spPr/>
      <dgm:t>
        <a:bodyPr/>
        <a:lstStyle/>
        <a:p>
          <a:endParaRPr lang="nl-NL"/>
        </a:p>
      </dgm:t>
    </dgm:pt>
    <dgm:pt modelId="{635BC087-7983-4116-9FD0-DE06EDED36DE}" type="sibTrans" cxnId="{BB7ADF25-1B60-4A51-8AD2-0B22810AE6DD}">
      <dgm:prSet/>
      <dgm:spPr/>
      <dgm:t>
        <a:bodyPr/>
        <a:lstStyle/>
        <a:p>
          <a:endParaRPr lang="nl-NL"/>
        </a:p>
      </dgm:t>
    </dgm:pt>
    <dgm:pt modelId="{BDA46172-97A1-4453-B87C-913C7CF9DB13}">
      <dgm:prSet phldrT="[Texte]"/>
      <dgm:spPr/>
      <dgm:t>
        <a:bodyPr/>
        <a:lstStyle/>
        <a:p>
          <a:r>
            <a:rPr lang="nl-BE" dirty="0" smtClean="0"/>
            <a:t>Impacts Métiers</a:t>
          </a:r>
          <a:endParaRPr lang="nl-NL" dirty="0"/>
        </a:p>
      </dgm:t>
    </dgm:pt>
    <dgm:pt modelId="{95BE7AEE-82D3-4F93-8C56-B3CC2E923244}" type="parTrans" cxnId="{1DBD210B-607E-4D4D-8D18-2EA67025A5B1}">
      <dgm:prSet/>
      <dgm:spPr/>
      <dgm:t>
        <a:bodyPr/>
        <a:lstStyle/>
        <a:p>
          <a:endParaRPr lang="nl-NL"/>
        </a:p>
      </dgm:t>
    </dgm:pt>
    <dgm:pt modelId="{EC65DA67-B4AA-4C3C-87F5-52C102B88DBD}" type="sibTrans" cxnId="{1DBD210B-607E-4D4D-8D18-2EA67025A5B1}">
      <dgm:prSet/>
      <dgm:spPr/>
      <dgm:t>
        <a:bodyPr/>
        <a:lstStyle/>
        <a:p>
          <a:endParaRPr lang="nl-NL"/>
        </a:p>
      </dgm:t>
    </dgm:pt>
    <dgm:pt modelId="{F7B37367-BF05-4DE3-AD06-3633C20CA989}">
      <dgm:prSet phldrT="[Texte]"/>
      <dgm:spPr/>
      <dgm:t>
        <a:bodyPr/>
        <a:lstStyle/>
        <a:p>
          <a:r>
            <a:rPr lang="nl-BE" dirty="0" err="1" smtClean="0"/>
            <a:t>Scénarios</a:t>
          </a:r>
          <a:r>
            <a:rPr lang="nl-BE" dirty="0" smtClean="0"/>
            <a:t> </a:t>
          </a:r>
          <a:r>
            <a:rPr lang="nl-BE" dirty="0" err="1" smtClean="0"/>
            <a:t>critiques</a:t>
          </a:r>
          <a:r>
            <a:rPr lang="nl-BE" dirty="0" smtClean="0"/>
            <a:t> </a:t>
          </a:r>
          <a:endParaRPr lang="nl-NL" dirty="0"/>
        </a:p>
      </dgm:t>
    </dgm:pt>
    <dgm:pt modelId="{6DBC5B2E-EF36-4423-AA82-272D57313D78}" type="parTrans" cxnId="{93A0C1B8-DDFA-45DE-8060-707A4F276A44}">
      <dgm:prSet/>
      <dgm:spPr/>
      <dgm:t>
        <a:bodyPr/>
        <a:lstStyle/>
        <a:p>
          <a:endParaRPr lang="nl-NL"/>
        </a:p>
      </dgm:t>
    </dgm:pt>
    <dgm:pt modelId="{62FEC1EB-0736-41EB-B5B3-2824B8E99513}" type="sibTrans" cxnId="{93A0C1B8-DDFA-45DE-8060-707A4F276A44}">
      <dgm:prSet/>
      <dgm:spPr/>
      <dgm:t>
        <a:bodyPr/>
        <a:lstStyle/>
        <a:p>
          <a:endParaRPr lang="nl-NL"/>
        </a:p>
      </dgm:t>
    </dgm:pt>
    <dgm:pt modelId="{A8F612B0-C7C8-4C50-AEB2-B8DA2194378C}" type="pres">
      <dgm:prSet presAssocID="{65FB5F96-7A69-4691-A513-D849EC17E8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CF396B1D-B770-4902-8415-3A58880689D7}" type="pres">
      <dgm:prSet presAssocID="{FD07ADEF-F15B-430F-AE22-62B10E240677}" presName="composite" presStyleCnt="0"/>
      <dgm:spPr/>
    </dgm:pt>
    <dgm:pt modelId="{BB9EBD11-6E66-4CDA-A8EE-4E6F9C008662}" type="pres">
      <dgm:prSet presAssocID="{FD07ADEF-F15B-430F-AE22-62B10E240677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AF67F04-0415-49D1-B3A2-FA01CE22EFC6}" type="pres">
      <dgm:prSet presAssocID="{FD07ADEF-F15B-430F-AE22-62B10E240677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A8D46C2-5960-44E7-8EB3-87F0C4D7305B}" type="pres">
      <dgm:prSet presAssocID="{3313EAD1-DECF-4D89-B44B-CB8BB4E79245}" presName="sp" presStyleCnt="0"/>
      <dgm:spPr/>
    </dgm:pt>
    <dgm:pt modelId="{224A727B-565F-4D20-8244-B0F03ED68926}" type="pres">
      <dgm:prSet presAssocID="{BDA46172-97A1-4453-B87C-913C7CF9DB13}" presName="composite" presStyleCnt="0"/>
      <dgm:spPr/>
    </dgm:pt>
    <dgm:pt modelId="{A9C9FE52-9DDA-45E2-A9E8-7416954D1E59}" type="pres">
      <dgm:prSet presAssocID="{BDA46172-97A1-4453-B87C-913C7CF9D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319FEB5-E77D-493C-BAED-0182BC4AF395}" type="pres">
      <dgm:prSet presAssocID="{BDA46172-97A1-4453-B87C-913C7CF9DB1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329573E-0F7F-4EF7-A7A0-974AB8EEDA5B}" type="presOf" srcId="{73D9D04D-2B28-46ED-A618-0F7053248D7C}" destId="{4AF67F04-0415-49D1-B3A2-FA01CE22EFC6}" srcOrd="0" destOrd="0" presId="urn:microsoft.com/office/officeart/2005/8/layout/chevron2"/>
    <dgm:cxn modelId="{1176DBF4-D242-4892-95BE-6AD7FB1E9330}" srcId="{65FB5F96-7A69-4691-A513-D849EC17E8BF}" destId="{FD07ADEF-F15B-430F-AE22-62B10E240677}" srcOrd="0" destOrd="0" parTransId="{5E3CA916-FB13-4F98-A945-91B0F02EADFD}" sibTransId="{3313EAD1-DECF-4D89-B44B-CB8BB4E79245}"/>
    <dgm:cxn modelId="{A99C8266-18EE-4ACE-9399-500027C0780E}" type="presOf" srcId="{BDA46172-97A1-4453-B87C-913C7CF9DB13}" destId="{A9C9FE52-9DDA-45E2-A9E8-7416954D1E59}" srcOrd="0" destOrd="0" presId="urn:microsoft.com/office/officeart/2005/8/layout/chevron2"/>
    <dgm:cxn modelId="{3D67CD6B-E7AE-4757-ABC9-55388416FC2F}" type="presOf" srcId="{65FB5F96-7A69-4691-A513-D849EC17E8BF}" destId="{A8F612B0-C7C8-4C50-AEB2-B8DA2194378C}" srcOrd="0" destOrd="0" presId="urn:microsoft.com/office/officeart/2005/8/layout/chevron2"/>
    <dgm:cxn modelId="{125D466C-7E55-42A0-BAA4-4ECB06A7B048}" type="presOf" srcId="{FD07ADEF-F15B-430F-AE22-62B10E240677}" destId="{BB9EBD11-6E66-4CDA-A8EE-4E6F9C008662}" srcOrd="0" destOrd="0" presId="urn:microsoft.com/office/officeart/2005/8/layout/chevron2"/>
    <dgm:cxn modelId="{F27501C4-CA00-40FE-9C9E-863DD9DEA18A}" srcId="{FD07ADEF-F15B-430F-AE22-62B10E240677}" destId="{73D9D04D-2B28-46ED-A618-0F7053248D7C}" srcOrd="0" destOrd="0" parTransId="{80A5AD25-8A42-4502-8FED-93A4653A5DD9}" sibTransId="{33A6CEB9-57EE-4D02-B828-D69AC04D73FB}"/>
    <dgm:cxn modelId="{93A0C1B8-DDFA-45DE-8060-707A4F276A44}" srcId="{BDA46172-97A1-4453-B87C-913C7CF9DB13}" destId="{F7B37367-BF05-4DE3-AD06-3633C20CA989}" srcOrd="0" destOrd="0" parTransId="{6DBC5B2E-EF36-4423-AA82-272D57313D78}" sibTransId="{62FEC1EB-0736-41EB-B5B3-2824B8E99513}"/>
    <dgm:cxn modelId="{1DBD210B-607E-4D4D-8D18-2EA67025A5B1}" srcId="{65FB5F96-7A69-4691-A513-D849EC17E8BF}" destId="{BDA46172-97A1-4453-B87C-913C7CF9DB13}" srcOrd="1" destOrd="0" parTransId="{95BE7AEE-82D3-4F93-8C56-B3CC2E923244}" sibTransId="{EC65DA67-B4AA-4C3C-87F5-52C102B88DBD}"/>
    <dgm:cxn modelId="{BB154449-9C5B-4C32-B8CA-E5F511061D6A}" type="presOf" srcId="{53706CFA-1BE4-40C0-A1D9-CE96B77BC863}" destId="{4AF67F04-0415-49D1-B3A2-FA01CE22EFC6}" srcOrd="0" destOrd="1" presId="urn:microsoft.com/office/officeart/2005/8/layout/chevron2"/>
    <dgm:cxn modelId="{9D0350E3-BA8C-40FB-AE18-3F0E6B649599}" type="presOf" srcId="{F7B37367-BF05-4DE3-AD06-3633C20CA989}" destId="{7319FEB5-E77D-493C-BAED-0182BC4AF395}" srcOrd="0" destOrd="0" presId="urn:microsoft.com/office/officeart/2005/8/layout/chevron2"/>
    <dgm:cxn modelId="{BB7ADF25-1B60-4A51-8AD2-0B22810AE6DD}" srcId="{FD07ADEF-F15B-430F-AE22-62B10E240677}" destId="{53706CFA-1BE4-40C0-A1D9-CE96B77BC863}" srcOrd="1" destOrd="0" parTransId="{372ADC4F-A15A-43FC-839B-1C2810177A82}" sibTransId="{635BC087-7983-4116-9FD0-DE06EDED36DE}"/>
    <dgm:cxn modelId="{F7A43603-C92B-4D8C-9DC9-76EA7280CE3A}" type="presParOf" srcId="{A8F612B0-C7C8-4C50-AEB2-B8DA2194378C}" destId="{CF396B1D-B770-4902-8415-3A58880689D7}" srcOrd="0" destOrd="0" presId="urn:microsoft.com/office/officeart/2005/8/layout/chevron2"/>
    <dgm:cxn modelId="{22258761-6E81-4A06-8468-F7E2732DD364}" type="presParOf" srcId="{CF396B1D-B770-4902-8415-3A58880689D7}" destId="{BB9EBD11-6E66-4CDA-A8EE-4E6F9C008662}" srcOrd="0" destOrd="0" presId="urn:microsoft.com/office/officeart/2005/8/layout/chevron2"/>
    <dgm:cxn modelId="{DE8402D4-4701-43B9-B645-17A48C25E179}" type="presParOf" srcId="{CF396B1D-B770-4902-8415-3A58880689D7}" destId="{4AF67F04-0415-49D1-B3A2-FA01CE22EFC6}" srcOrd="1" destOrd="0" presId="urn:microsoft.com/office/officeart/2005/8/layout/chevron2"/>
    <dgm:cxn modelId="{1BC65BA7-BD40-4636-9464-351743548BC0}" type="presParOf" srcId="{A8F612B0-C7C8-4C50-AEB2-B8DA2194378C}" destId="{AA8D46C2-5960-44E7-8EB3-87F0C4D7305B}" srcOrd="1" destOrd="0" presId="urn:microsoft.com/office/officeart/2005/8/layout/chevron2"/>
    <dgm:cxn modelId="{DA20DC85-B2AD-4642-A41F-6CABE00EE128}" type="presParOf" srcId="{A8F612B0-C7C8-4C50-AEB2-B8DA2194378C}" destId="{224A727B-565F-4D20-8244-B0F03ED68926}" srcOrd="2" destOrd="0" presId="urn:microsoft.com/office/officeart/2005/8/layout/chevron2"/>
    <dgm:cxn modelId="{FB91B804-31F8-4276-A6EE-0D414622DBDA}" type="presParOf" srcId="{224A727B-565F-4D20-8244-B0F03ED68926}" destId="{A9C9FE52-9DDA-45E2-A9E8-7416954D1E59}" srcOrd="0" destOrd="0" presId="urn:microsoft.com/office/officeart/2005/8/layout/chevron2"/>
    <dgm:cxn modelId="{C62D8B69-3AC0-4F1F-8100-F15535A932AE}" type="presParOf" srcId="{224A727B-565F-4D20-8244-B0F03ED68926}" destId="{7319FEB5-E77D-493C-BAED-0182BC4AF3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FEF9-7FFD-48EF-AAE3-96AA25E1A1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7A54525-17C1-4A7B-B2CD-E15800CC4D89}">
      <dgm:prSet phldrT="[Texte]"/>
      <dgm:spPr/>
      <dgm:t>
        <a:bodyPr/>
        <a:lstStyle/>
        <a:p>
          <a:r>
            <a:rPr lang="nl-BE" dirty="0" smtClean="0"/>
            <a:t>Avis de </a:t>
          </a:r>
          <a:r>
            <a:rPr lang="nl-BE" dirty="0" err="1" smtClean="0"/>
            <a:t>sécurité</a:t>
          </a:r>
          <a:endParaRPr lang="nl-NL" dirty="0"/>
        </a:p>
      </dgm:t>
    </dgm:pt>
    <dgm:pt modelId="{5C892FE0-CFF0-4227-A77D-828E4F8DE436}" type="parTrans" cxnId="{F67E9ECF-CDAA-4F96-8ADA-C82D49A45E14}">
      <dgm:prSet/>
      <dgm:spPr/>
      <dgm:t>
        <a:bodyPr/>
        <a:lstStyle/>
        <a:p>
          <a:endParaRPr lang="nl-NL"/>
        </a:p>
      </dgm:t>
    </dgm:pt>
    <dgm:pt modelId="{5A4AC7D1-07B9-4FF5-912B-C5F2E2E7F642}" type="sibTrans" cxnId="{F67E9ECF-CDAA-4F96-8ADA-C82D49A45E14}">
      <dgm:prSet/>
      <dgm:spPr/>
      <dgm:t>
        <a:bodyPr/>
        <a:lstStyle/>
        <a:p>
          <a:endParaRPr lang="nl-NL"/>
        </a:p>
      </dgm:t>
    </dgm:pt>
    <dgm:pt modelId="{437A57C6-8AA6-4424-92AE-CD6990A41631}">
      <dgm:prSet phldrT="[Texte]"/>
      <dgm:spPr/>
      <dgm:t>
        <a:bodyPr/>
        <a:lstStyle/>
        <a:p>
          <a:r>
            <a:rPr lang="nl-BE" dirty="0" smtClean="0"/>
            <a:t>Rapport de </a:t>
          </a:r>
          <a:r>
            <a:rPr lang="nl-BE" dirty="0" err="1" smtClean="0"/>
            <a:t>l’évaluation</a:t>
          </a:r>
          <a:r>
            <a:rPr lang="nl-BE" dirty="0" smtClean="0"/>
            <a:t>  générale de la </a:t>
          </a:r>
          <a:r>
            <a:rPr lang="nl-BE" dirty="0" err="1" smtClean="0"/>
            <a:t>sécurité</a:t>
          </a:r>
          <a:endParaRPr lang="nl-NL" dirty="0"/>
        </a:p>
      </dgm:t>
    </dgm:pt>
    <dgm:pt modelId="{924E56CC-4AD1-45BD-A9C9-F853ADC37B35}" type="parTrans" cxnId="{52B95F1A-1B27-4F94-A863-D570AE48B593}">
      <dgm:prSet/>
      <dgm:spPr/>
      <dgm:t>
        <a:bodyPr/>
        <a:lstStyle/>
        <a:p>
          <a:endParaRPr lang="nl-NL"/>
        </a:p>
      </dgm:t>
    </dgm:pt>
    <dgm:pt modelId="{AC5E4B38-7278-44D5-A779-34D89C958888}" type="sibTrans" cxnId="{52B95F1A-1B27-4F94-A863-D570AE48B593}">
      <dgm:prSet/>
      <dgm:spPr/>
      <dgm:t>
        <a:bodyPr/>
        <a:lstStyle/>
        <a:p>
          <a:endParaRPr lang="nl-NL"/>
        </a:p>
      </dgm:t>
    </dgm:pt>
    <dgm:pt modelId="{1443D2FA-26E5-4AA7-9FA8-AB15D005939B}">
      <dgm:prSet phldrT="[Texte]"/>
      <dgm:spPr/>
      <dgm:t>
        <a:bodyPr/>
        <a:lstStyle/>
        <a:p>
          <a:r>
            <a:rPr lang="nl-BE" dirty="0" smtClean="0"/>
            <a:t>Evaluation de la </a:t>
          </a:r>
          <a:r>
            <a:rPr lang="nl-BE" dirty="0" err="1" smtClean="0"/>
            <a:t>priorité</a:t>
          </a:r>
          <a:r>
            <a:rPr lang="nl-BE" dirty="0" smtClean="0"/>
            <a:t> </a:t>
          </a:r>
          <a:endParaRPr lang="nl-NL" dirty="0"/>
        </a:p>
      </dgm:t>
    </dgm:pt>
    <dgm:pt modelId="{D81079BC-E9FE-4BF1-A16D-4E14E4B287EF}" type="parTrans" cxnId="{8D7EC83E-E9B3-41D3-A06D-55C9566F19D3}">
      <dgm:prSet/>
      <dgm:spPr/>
      <dgm:t>
        <a:bodyPr/>
        <a:lstStyle/>
        <a:p>
          <a:endParaRPr lang="nl-NL"/>
        </a:p>
      </dgm:t>
    </dgm:pt>
    <dgm:pt modelId="{0A512F33-BB5B-4A91-9693-3A0AC0E92707}" type="sibTrans" cxnId="{8D7EC83E-E9B3-41D3-A06D-55C9566F19D3}">
      <dgm:prSet/>
      <dgm:spPr/>
      <dgm:t>
        <a:bodyPr/>
        <a:lstStyle/>
        <a:p>
          <a:endParaRPr lang="nl-NL"/>
        </a:p>
      </dgm:t>
    </dgm:pt>
    <dgm:pt modelId="{EF750D04-43B4-48D3-8A91-407A64DB3B73}">
      <dgm:prSet phldrT="[Texte]"/>
      <dgm:spPr/>
      <dgm:t>
        <a:bodyPr/>
        <a:lstStyle/>
        <a:p>
          <a:r>
            <a:rPr lang="nl-BE" dirty="0" smtClean="0"/>
            <a:t>En </a:t>
          </a:r>
          <a:r>
            <a:rPr lang="nl-BE" dirty="0" err="1" smtClean="0"/>
            <a:t>termes</a:t>
          </a:r>
          <a:r>
            <a:rPr lang="nl-BE" dirty="0" smtClean="0"/>
            <a:t> </a:t>
          </a:r>
          <a:r>
            <a:rPr lang="nl-BE" dirty="0" err="1" smtClean="0"/>
            <a:t>d’efficacité</a:t>
          </a:r>
          <a:r>
            <a:rPr lang="nl-BE" dirty="0" smtClean="0"/>
            <a:t>,  de </a:t>
          </a:r>
          <a:r>
            <a:rPr lang="nl-BE" dirty="0" err="1" smtClean="0"/>
            <a:t>coût</a:t>
          </a:r>
          <a:r>
            <a:rPr lang="nl-BE" dirty="0" smtClean="0"/>
            <a:t> et </a:t>
          </a:r>
          <a:r>
            <a:rPr lang="nl-BE" dirty="0" err="1" smtClean="0"/>
            <a:t>d’alignement</a:t>
          </a:r>
          <a:r>
            <a:rPr lang="nl-BE" dirty="0" smtClean="0"/>
            <a:t> </a:t>
          </a:r>
          <a:r>
            <a:rPr lang="nl-BE" dirty="0" err="1" smtClean="0"/>
            <a:t>statégique</a:t>
          </a:r>
          <a:r>
            <a:rPr lang="nl-BE" dirty="0" smtClean="0"/>
            <a:t> </a:t>
          </a:r>
          <a:endParaRPr lang="nl-NL" dirty="0"/>
        </a:p>
      </dgm:t>
    </dgm:pt>
    <dgm:pt modelId="{71E143A1-DC6F-433B-B58E-0C83E4AF3D70}" type="parTrans" cxnId="{2CD245F6-C77E-4762-87DD-940E996950C4}">
      <dgm:prSet/>
      <dgm:spPr/>
      <dgm:t>
        <a:bodyPr/>
        <a:lstStyle/>
        <a:p>
          <a:endParaRPr lang="nl-NL"/>
        </a:p>
      </dgm:t>
    </dgm:pt>
    <dgm:pt modelId="{9AF1DEFF-D6AD-41D5-B539-A201F3B80C73}" type="sibTrans" cxnId="{2CD245F6-C77E-4762-87DD-940E996950C4}">
      <dgm:prSet/>
      <dgm:spPr/>
      <dgm:t>
        <a:bodyPr/>
        <a:lstStyle/>
        <a:p>
          <a:endParaRPr lang="nl-NL"/>
        </a:p>
      </dgm:t>
    </dgm:pt>
    <dgm:pt modelId="{7F7F7B1F-E077-4E3E-9436-A921458F2ABE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endParaRPr lang="nl-NL" dirty="0"/>
        </a:p>
      </dgm:t>
    </dgm:pt>
    <dgm:pt modelId="{512F2FA6-22BB-4C67-BF2B-9F34995D290C}" type="parTrans" cxnId="{57E54D3D-B02D-403F-99EC-D4166148C5E6}">
      <dgm:prSet/>
      <dgm:spPr/>
      <dgm:t>
        <a:bodyPr/>
        <a:lstStyle/>
        <a:p>
          <a:endParaRPr lang="nl-NL"/>
        </a:p>
      </dgm:t>
    </dgm:pt>
    <dgm:pt modelId="{6968FF18-06DF-417E-A95E-1F4CDE4D20A5}" type="sibTrans" cxnId="{57E54D3D-B02D-403F-99EC-D4166148C5E6}">
      <dgm:prSet/>
      <dgm:spPr/>
      <dgm:t>
        <a:bodyPr/>
        <a:lstStyle/>
        <a:p>
          <a:endParaRPr lang="nl-NL"/>
        </a:p>
      </dgm:t>
    </dgm:pt>
    <dgm:pt modelId="{90967D33-528C-4C02-9D10-6637E5AB69B8}">
      <dgm:prSet phldrT="[Texte]"/>
      <dgm:spPr/>
      <dgm:t>
        <a:bodyPr/>
        <a:lstStyle/>
        <a:p>
          <a:r>
            <a:rPr lang="nl-BE" dirty="0" err="1" smtClean="0"/>
            <a:t>Déclaration</a:t>
          </a:r>
          <a:r>
            <a:rPr lang="nl-BE" dirty="0" smtClean="0"/>
            <a:t> </a:t>
          </a:r>
          <a:r>
            <a:rPr lang="nl-BE" dirty="0" err="1" smtClean="0"/>
            <a:t>d’applicabilité</a:t>
          </a:r>
          <a:r>
            <a:rPr lang="nl-BE" dirty="0" smtClean="0"/>
            <a:t> ( </a:t>
          </a:r>
          <a:r>
            <a:rPr lang="nl-BE" dirty="0" err="1" smtClean="0"/>
            <a:t>sur</a:t>
          </a:r>
          <a:r>
            <a:rPr lang="nl-BE" dirty="0" smtClean="0"/>
            <a:t> base de ISO 27002)</a:t>
          </a:r>
          <a:endParaRPr lang="nl-NL" dirty="0"/>
        </a:p>
      </dgm:t>
    </dgm:pt>
    <dgm:pt modelId="{56A09968-4DB4-495C-A301-0FF56003721F}" type="parTrans" cxnId="{60D78EB2-B20F-4EAD-8625-E5E33529C5F3}">
      <dgm:prSet/>
      <dgm:spPr/>
      <dgm:t>
        <a:bodyPr/>
        <a:lstStyle/>
        <a:p>
          <a:endParaRPr lang="nl-NL"/>
        </a:p>
      </dgm:t>
    </dgm:pt>
    <dgm:pt modelId="{0B1CE0EC-5817-417F-A77F-79020A5713F5}" type="sibTrans" cxnId="{60D78EB2-B20F-4EAD-8625-E5E33529C5F3}">
      <dgm:prSet/>
      <dgm:spPr/>
      <dgm:t>
        <a:bodyPr/>
        <a:lstStyle/>
        <a:p>
          <a:endParaRPr lang="nl-NL"/>
        </a:p>
      </dgm:t>
    </dgm:pt>
    <dgm:pt modelId="{8A26A8B2-2B93-457B-856F-178CDE38FE2B}">
      <dgm:prSet phldrT="[Texte]"/>
      <dgm:spPr/>
      <dgm:t>
        <a:bodyPr/>
        <a:lstStyle/>
        <a:p>
          <a:endParaRPr lang="nl-NL" dirty="0"/>
        </a:p>
      </dgm:t>
    </dgm:pt>
    <dgm:pt modelId="{AFD0A2E8-4426-43CB-BBC7-252E60CCE797}" type="parTrans" cxnId="{9182D729-5751-4014-BDA5-AC92B2C1AF88}">
      <dgm:prSet/>
      <dgm:spPr/>
      <dgm:t>
        <a:bodyPr/>
        <a:lstStyle/>
        <a:p>
          <a:endParaRPr lang="nl-NL"/>
        </a:p>
      </dgm:t>
    </dgm:pt>
    <dgm:pt modelId="{C264EB5E-6C6C-45AA-BEB1-6365C5DE3057}" type="sibTrans" cxnId="{9182D729-5751-4014-BDA5-AC92B2C1AF88}">
      <dgm:prSet/>
      <dgm:spPr/>
      <dgm:t>
        <a:bodyPr/>
        <a:lstStyle/>
        <a:p>
          <a:endParaRPr lang="nl-NL"/>
        </a:p>
      </dgm:t>
    </dgm:pt>
    <dgm:pt modelId="{2FDA587B-0260-4102-992E-779182D29AD3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r>
            <a:rPr lang="nl-BE" dirty="0" smtClean="0"/>
            <a:t> </a:t>
          </a:r>
          <a:r>
            <a:rPr lang="nl-BE" dirty="0" err="1" smtClean="0"/>
            <a:t>triennal</a:t>
          </a:r>
          <a:endParaRPr lang="nl-NL" dirty="0"/>
        </a:p>
      </dgm:t>
    </dgm:pt>
    <dgm:pt modelId="{1D276364-A0D2-463C-ADA4-5C719D869D33}" type="parTrans" cxnId="{5AD7272A-78EB-434B-AEBA-9F43665B9B04}">
      <dgm:prSet/>
      <dgm:spPr/>
      <dgm:t>
        <a:bodyPr/>
        <a:lstStyle/>
        <a:p>
          <a:endParaRPr lang="nl-NL"/>
        </a:p>
      </dgm:t>
    </dgm:pt>
    <dgm:pt modelId="{BE5BD7EE-E46A-4EC4-8DD4-7C146127A8AF}" type="sibTrans" cxnId="{5AD7272A-78EB-434B-AEBA-9F43665B9B04}">
      <dgm:prSet/>
      <dgm:spPr/>
      <dgm:t>
        <a:bodyPr/>
        <a:lstStyle/>
        <a:p>
          <a:endParaRPr lang="nl-NL"/>
        </a:p>
      </dgm:t>
    </dgm:pt>
    <dgm:pt modelId="{F83A93A7-A9B2-49A3-B1D2-7011518F70F0}" type="pres">
      <dgm:prSet presAssocID="{A4CAFEF9-7FFD-48EF-AAE3-96AA25E1A1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409FC65C-C0E2-4447-8C9D-E6650794BF17}" type="pres">
      <dgm:prSet presAssocID="{27A54525-17C1-4A7B-B2CD-E15800CC4D89}" presName="composite" presStyleCnt="0"/>
      <dgm:spPr/>
    </dgm:pt>
    <dgm:pt modelId="{D717C61E-48CF-4891-8A40-85ACEC80D27E}" type="pres">
      <dgm:prSet presAssocID="{27A54525-17C1-4A7B-B2CD-E15800CC4D8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108FC80-A536-4B85-9AFE-9D6B5608F902}" type="pres">
      <dgm:prSet presAssocID="{27A54525-17C1-4A7B-B2CD-E15800CC4D89}" presName="descendantText" presStyleLbl="alignAcc1" presStyleIdx="0" presStyleCnt="3" custLinFactNeighborY="641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F5E968-BA73-4267-A171-9EE1A8306BC8}" type="pres">
      <dgm:prSet presAssocID="{5A4AC7D1-07B9-4FF5-912B-C5F2E2E7F642}" presName="sp" presStyleCnt="0"/>
      <dgm:spPr/>
    </dgm:pt>
    <dgm:pt modelId="{35A28326-0C84-4B59-AF80-C7AD20A6E4E5}" type="pres">
      <dgm:prSet presAssocID="{1443D2FA-26E5-4AA7-9FA8-AB15D005939B}" presName="composite" presStyleCnt="0"/>
      <dgm:spPr/>
    </dgm:pt>
    <dgm:pt modelId="{88021B80-6E01-40FA-B1FD-272F4449C707}" type="pres">
      <dgm:prSet presAssocID="{1443D2FA-26E5-4AA7-9FA8-AB15D005939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C5BD988-C8CE-4371-BCA6-1B83B7D58FE5}" type="pres">
      <dgm:prSet presAssocID="{1443D2FA-26E5-4AA7-9FA8-AB15D005939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E890011-F92D-443E-ABE3-21F415D84D96}" type="pres">
      <dgm:prSet presAssocID="{0A512F33-BB5B-4A91-9693-3A0AC0E92707}" presName="sp" presStyleCnt="0"/>
      <dgm:spPr/>
    </dgm:pt>
    <dgm:pt modelId="{34A7E354-7AC8-4DBE-8A5D-93A48F85D48F}" type="pres">
      <dgm:prSet presAssocID="{7F7F7B1F-E077-4E3E-9436-A921458F2ABE}" presName="composite" presStyleCnt="0"/>
      <dgm:spPr/>
    </dgm:pt>
    <dgm:pt modelId="{4BD57F3E-7C44-4865-BC26-CEA6537C9A0D}" type="pres">
      <dgm:prSet presAssocID="{7F7F7B1F-E077-4E3E-9436-A921458F2AB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17A5A25-3AB7-4393-B0EF-0C953E29AD45}" type="pres">
      <dgm:prSet presAssocID="{7F7F7B1F-E077-4E3E-9436-A921458F2AB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3D4B9BC-C7C5-4309-A0A2-623716BFF8ED}" type="presOf" srcId="{8A26A8B2-2B93-457B-856F-178CDE38FE2B}" destId="{317A5A25-3AB7-4393-B0EF-0C953E29AD45}" srcOrd="0" destOrd="2" presId="urn:microsoft.com/office/officeart/2005/8/layout/chevron2"/>
    <dgm:cxn modelId="{9182D729-5751-4014-BDA5-AC92B2C1AF88}" srcId="{7F7F7B1F-E077-4E3E-9436-A921458F2ABE}" destId="{8A26A8B2-2B93-457B-856F-178CDE38FE2B}" srcOrd="2" destOrd="0" parTransId="{AFD0A2E8-4426-43CB-BBC7-252E60CCE797}" sibTransId="{C264EB5E-6C6C-45AA-BEB1-6365C5DE3057}"/>
    <dgm:cxn modelId="{52B95F1A-1B27-4F94-A863-D570AE48B593}" srcId="{27A54525-17C1-4A7B-B2CD-E15800CC4D89}" destId="{437A57C6-8AA6-4424-92AE-CD6990A41631}" srcOrd="0" destOrd="0" parTransId="{924E56CC-4AD1-45BD-A9C9-F853ADC37B35}" sibTransId="{AC5E4B38-7278-44D5-A779-34D89C958888}"/>
    <dgm:cxn modelId="{E678E56B-8AD1-4F18-8511-0F684C1CB1C7}" type="presOf" srcId="{90967D33-528C-4C02-9D10-6637E5AB69B8}" destId="{317A5A25-3AB7-4393-B0EF-0C953E29AD45}" srcOrd="0" destOrd="0" presId="urn:microsoft.com/office/officeart/2005/8/layout/chevron2"/>
    <dgm:cxn modelId="{5AD7272A-78EB-434B-AEBA-9F43665B9B04}" srcId="{7F7F7B1F-E077-4E3E-9436-A921458F2ABE}" destId="{2FDA587B-0260-4102-992E-779182D29AD3}" srcOrd="1" destOrd="0" parTransId="{1D276364-A0D2-463C-ADA4-5C719D869D33}" sibTransId="{BE5BD7EE-E46A-4EC4-8DD4-7C146127A8AF}"/>
    <dgm:cxn modelId="{F67E9ECF-CDAA-4F96-8ADA-C82D49A45E14}" srcId="{A4CAFEF9-7FFD-48EF-AAE3-96AA25E1A162}" destId="{27A54525-17C1-4A7B-B2CD-E15800CC4D89}" srcOrd="0" destOrd="0" parTransId="{5C892FE0-CFF0-4227-A77D-828E4F8DE436}" sibTransId="{5A4AC7D1-07B9-4FF5-912B-C5F2E2E7F642}"/>
    <dgm:cxn modelId="{ACB30D11-9604-4828-BECF-6996309AF64C}" type="presOf" srcId="{437A57C6-8AA6-4424-92AE-CD6990A41631}" destId="{4108FC80-A536-4B85-9AFE-9D6B5608F902}" srcOrd="0" destOrd="0" presId="urn:microsoft.com/office/officeart/2005/8/layout/chevron2"/>
    <dgm:cxn modelId="{86333256-8AB1-4B6E-8DFB-27B397761966}" type="presOf" srcId="{1443D2FA-26E5-4AA7-9FA8-AB15D005939B}" destId="{88021B80-6E01-40FA-B1FD-272F4449C707}" srcOrd="0" destOrd="0" presId="urn:microsoft.com/office/officeart/2005/8/layout/chevron2"/>
    <dgm:cxn modelId="{8D7EC83E-E9B3-41D3-A06D-55C9566F19D3}" srcId="{A4CAFEF9-7FFD-48EF-AAE3-96AA25E1A162}" destId="{1443D2FA-26E5-4AA7-9FA8-AB15D005939B}" srcOrd="1" destOrd="0" parTransId="{D81079BC-E9FE-4BF1-A16D-4E14E4B287EF}" sibTransId="{0A512F33-BB5B-4A91-9693-3A0AC0E92707}"/>
    <dgm:cxn modelId="{91DA43EB-E51F-4C67-9B3E-01CEAF385D64}" type="presOf" srcId="{7F7F7B1F-E077-4E3E-9436-A921458F2ABE}" destId="{4BD57F3E-7C44-4865-BC26-CEA6537C9A0D}" srcOrd="0" destOrd="0" presId="urn:microsoft.com/office/officeart/2005/8/layout/chevron2"/>
    <dgm:cxn modelId="{60D78EB2-B20F-4EAD-8625-E5E33529C5F3}" srcId="{7F7F7B1F-E077-4E3E-9436-A921458F2ABE}" destId="{90967D33-528C-4C02-9D10-6637E5AB69B8}" srcOrd="0" destOrd="0" parTransId="{56A09968-4DB4-495C-A301-0FF56003721F}" sibTransId="{0B1CE0EC-5817-417F-A77F-79020A5713F5}"/>
    <dgm:cxn modelId="{771E5D0F-E940-4203-ACDC-7C19535BA662}" type="presOf" srcId="{2FDA587B-0260-4102-992E-779182D29AD3}" destId="{317A5A25-3AB7-4393-B0EF-0C953E29AD45}" srcOrd="0" destOrd="1" presId="urn:microsoft.com/office/officeart/2005/8/layout/chevron2"/>
    <dgm:cxn modelId="{01DF25FF-A667-4BA4-BB52-34885324F60A}" type="presOf" srcId="{EF750D04-43B4-48D3-8A91-407A64DB3B73}" destId="{1C5BD988-C8CE-4371-BCA6-1B83B7D58FE5}" srcOrd="0" destOrd="0" presId="urn:microsoft.com/office/officeart/2005/8/layout/chevron2"/>
    <dgm:cxn modelId="{E732527E-00ED-4F45-B915-2305B28B3D32}" type="presOf" srcId="{A4CAFEF9-7FFD-48EF-AAE3-96AA25E1A162}" destId="{F83A93A7-A9B2-49A3-B1D2-7011518F70F0}" srcOrd="0" destOrd="0" presId="urn:microsoft.com/office/officeart/2005/8/layout/chevron2"/>
    <dgm:cxn modelId="{2CD245F6-C77E-4762-87DD-940E996950C4}" srcId="{1443D2FA-26E5-4AA7-9FA8-AB15D005939B}" destId="{EF750D04-43B4-48D3-8A91-407A64DB3B73}" srcOrd="0" destOrd="0" parTransId="{71E143A1-DC6F-433B-B58E-0C83E4AF3D70}" sibTransId="{9AF1DEFF-D6AD-41D5-B539-A201F3B80C73}"/>
    <dgm:cxn modelId="{9F2702D4-6997-4360-883D-6FBBF3C32EF1}" type="presOf" srcId="{27A54525-17C1-4A7B-B2CD-E15800CC4D89}" destId="{D717C61E-48CF-4891-8A40-85ACEC80D27E}" srcOrd="0" destOrd="0" presId="urn:microsoft.com/office/officeart/2005/8/layout/chevron2"/>
    <dgm:cxn modelId="{57E54D3D-B02D-403F-99EC-D4166148C5E6}" srcId="{A4CAFEF9-7FFD-48EF-AAE3-96AA25E1A162}" destId="{7F7F7B1F-E077-4E3E-9436-A921458F2ABE}" srcOrd="2" destOrd="0" parTransId="{512F2FA6-22BB-4C67-BF2B-9F34995D290C}" sibTransId="{6968FF18-06DF-417E-A95E-1F4CDE4D20A5}"/>
    <dgm:cxn modelId="{3B2FE8DA-157E-4A67-9BB2-7653591A5A3D}" type="presParOf" srcId="{F83A93A7-A9B2-49A3-B1D2-7011518F70F0}" destId="{409FC65C-C0E2-4447-8C9D-E6650794BF17}" srcOrd="0" destOrd="0" presId="urn:microsoft.com/office/officeart/2005/8/layout/chevron2"/>
    <dgm:cxn modelId="{ADE12060-E157-413E-B8EC-2F9A41F7FA0F}" type="presParOf" srcId="{409FC65C-C0E2-4447-8C9D-E6650794BF17}" destId="{D717C61E-48CF-4891-8A40-85ACEC80D27E}" srcOrd="0" destOrd="0" presId="urn:microsoft.com/office/officeart/2005/8/layout/chevron2"/>
    <dgm:cxn modelId="{AB7050BA-8864-41AB-BE86-4E263C86C3ED}" type="presParOf" srcId="{409FC65C-C0E2-4447-8C9D-E6650794BF17}" destId="{4108FC80-A536-4B85-9AFE-9D6B5608F902}" srcOrd="1" destOrd="0" presId="urn:microsoft.com/office/officeart/2005/8/layout/chevron2"/>
    <dgm:cxn modelId="{7D7EFDD1-36D1-483A-8796-2C6B8CE670CB}" type="presParOf" srcId="{F83A93A7-A9B2-49A3-B1D2-7011518F70F0}" destId="{4EF5E968-BA73-4267-A171-9EE1A8306BC8}" srcOrd="1" destOrd="0" presId="urn:microsoft.com/office/officeart/2005/8/layout/chevron2"/>
    <dgm:cxn modelId="{AAE2313C-642A-4919-8A21-4FD02289C4DD}" type="presParOf" srcId="{F83A93A7-A9B2-49A3-B1D2-7011518F70F0}" destId="{35A28326-0C84-4B59-AF80-C7AD20A6E4E5}" srcOrd="2" destOrd="0" presId="urn:microsoft.com/office/officeart/2005/8/layout/chevron2"/>
    <dgm:cxn modelId="{9A42F6BA-5471-4DE6-BC25-A6DB1821011B}" type="presParOf" srcId="{35A28326-0C84-4B59-AF80-C7AD20A6E4E5}" destId="{88021B80-6E01-40FA-B1FD-272F4449C707}" srcOrd="0" destOrd="0" presId="urn:microsoft.com/office/officeart/2005/8/layout/chevron2"/>
    <dgm:cxn modelId="{FFCC40F4-1080-4240-A6BB-96C812D49969}" type="presParOf" srcId="{35A28326-0C84-4B59-AF80-C7AD20A6E4E5}" destId="{1C5BD988-C8CE-4371-BCA6-1B83B7D58FE5}" srcOrd="1" destOrd="0" presId="urn:microsoft.com/office/officeart/2005/8/layout/chevron2"/>
    <dgm:cxn modelId="{BB164A88-1329-4E87-9682-EFF247DC1A72}" type="presParOf" srcId="{F83A93A7-A9B2-49A3-B1D2-7011518F70F0}" destId="{AE890011-F92D-443E-ABE3-21F415D84D96}" srcOrd="3" destOrd="0" presId="urn:microsoft.com/office/officeart/2005/8/layout/chevron2"/>
    <dgm:cxn modelId="{5AE20FD4-35E2-469A-A536-262BE2E15FC0}" type="presParOf" srcId="{F83A93A7-A9B2-49A3-B1D2-7011518F70F0}" destId="{34A7E354-7AC8-4DBE-8A5D-93A48F85D48F}" srcOrd="4" destOrd="0" presId="urn:microsoft.com/office/officeart/2005/8/layout/chevron2"/>
    <dgm:cxn modelId="{0165DB94-B2F2-4EB5-A287-4B3E90C2EDF8}" type="presParOf" srcId="{34A7E354-7AC8-4DBE-8A5D-93A48F85D48F}" destId="{4BD57F3E-7C44-4865-BC26-CEA6537C9A0D}" srcOrd="0" destOrd="0" presId="urn:microsoft.com/office/officeart/2005/8/layout/chevron2"/>
    <dgm:cxn modelId="{0B199362-9D3C-4618-9466-C5A240F4F420}" type="presParOf" srcId="{34A7E354-7AC8-4DBE-8A5D-93A48F85D48F}" destId="{317A5A25-3AB7-4393-B0EF-0C953E29AD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BD11-6E66-4CDA-A8EE-4E6F9C008662}">
      <dsp:nvSpPr>
        <dsp:cNvPr id="0" name=""/>
        <dsp:cNvSpPr/>
      </dsp:nvSpPr>
      <dsp:spPr>
        <a:xfrm rot="5400000">
          <a:off x="-177702" y="178891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Portée du </a:t>
          </a:r>
          <a:r>
            <a:rPr lang="nl-BE" sz="1200" kern="1200" dirty="0" err="1" smtClean="0"/>
            <a:t>traitement</a:t>
          </a:r>
          <a:r>
            <a:rPr lang="nl-BE" sz="1200" kern="1200" dirty="0" smtClean="0"/>
            <a:t> </a:t>
          </a:r>
          <a:endParaRPr lang="nl-NL" sz="1200" kern="1200" dirty="0"/>
        </a:p>
      </dsp:txBody>
      <dsp:txXfrm rot="-5400000">
        <a:off x="0" y="415827"/>
        <a:ext cx="829276" cy="355404"/>
      </dsp:txXfrm>
    </dsp:sp>
    <dsp:sp modelId="{4AF67F04-0415-49D1-B3A2-FA01CE22EFC6}">
      <dsp:nvSpPr>
        <dsp:cNvPr id="0" name=""/>
        <dsp:cNvSpPr/>
      </dsp:nvSpPr>
      <dsp:spPr>
        <a:xfrm rot="5400000">
          <a:off x="1621652" y="-791187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smtClean="0"/>
            <a:t>Type de </a:t>
          </a:r>
          <a:r>
            <a:rPr lang="nl-BE" sz="1500" kern="1200" dirty="0" err="1" smtClean="0"/>
            <a:t>données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traitées</a:t>
          </a:r>
          <a:endParaRPr lang="nl-N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Contraintes</a:t>
          </a:r>
          <a:r>
            <a:rPr lang="nl-BE" sz="1500" kern="1200" dirty="0" smtClean="0"/>
            <a:t> et </a:t>
          </a:r>
          <a:r>
            <a:rPr lang="nl-BE" sz="1500" kern="1200" dirty="0" err="1" smtClean="0"/>
            <a:t>obligations</a:t>
          </a:r>
          <a:r>
            <a:rPr lang="nl-BE" sz="1500" kern="1200" dirty="0" smtClean="0"/>
            <a:t> métier </a:t>
          </a:r>
          <a:endParaRPr lang="nl-NL" sz="1500" kern="1200" dirty="0"/>
        </a:p>
      </dsp:txBody>
      <dsp:txXfrm rot="-5400000">
        <a:off x="829276" y="38779"/>
        <a:ext cx="2317204" cy="694862"/>
      </dsp:txXfrm>
    </dsp:sp>
    <dsp:sp modelId="{A9C9FE52-9DDA-45E2-A9E8-7416954D1E59}">
      <dsp:nvSpPr>
        <dsp:cNvPr id="0" name=""/>
        <dsp:cNvSpPr/>
      </dsp:nvSpPr>
      <dsp:spPr>
        <a:xfrm rot="5400000">
          <a:off x="-177702" y="1154243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Impacts Métiers</a:t>
          </a:r>
          <a:endParaRPr lang="nl-NL" sz="1200" kern="1200" dirty="0"/>
        </a:p>
      </dsp:txBody>
      <dsp:txXfrm rot="-5400000">
        <a:off x="0" y="1391179"/>
        <a:ext cx="829276" cy="355404"/>
      </dsp:txXfrm>
    </dsp:sp>
    <dsp:sp modelId="{7319FEB5-E77D-493C-BAED-0182BC4AF395}">
      <dsp:nvSpPr>
        <dsp:cNvPr id="0" name=""/>
        <dsp:cNvSpPr/>
      </dsp:nvSpPr>
      <dsp:spPr>
        <a:xfrm rot="5400000">
          <a:off x="1621652" y="184165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Scénarios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critiques</a:t>
          </a:r>
          <a:r>
            <a:rPr lang="nl-BE" sz="1500" kern="1200" dirty="0" smtClean="0"/>
            <a:t> </a:t>
          </a:r>
          <a:endParaRPr lang="nl-NL" sz="1500" kern="1200" dirty="0"/>
        </a:p>
      </dsp:txBody>
      <dsp:txXfrm rot="-5400000">
        <a:off x="829276" y="1014131"/>
        <a:ext cx="2317204" cy="694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4599" y="1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itchFamily="-84" charset="-128"/>
              </a:defRPr>
            </a:lvl1pPr>
          </a:lstStyle>
          <a:p>
            <a:pPr>
              <a:defRPr/>
            </a:pPr>
            <a:fld id="{65E14678-9144-4477-BB75-7D3DFDD19D13}" type="datetimeFigureOut">
              <a:rPr lang="fr-FR" altLang="fr-FR"/>
              <a:pPr>
                <a:defRPr/>
              </a:pPr>
              <a:t>13/02/2017</a:t>
            </a:fld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6458120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4599" y="6458120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180FF1-0EFB-49AE-8888-823085D1F4C1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25193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Revision logo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062663"/>
            <a:ext cx="17176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eWBS - BCED - RV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2F8AC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rgbClr val="7D777B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BCED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335213"/>
            <a:ext cx="27828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82691-993A-415C-9BC3-535B7308936A}" type="datetimeFigureOut">
              <a:rPr lang="fr-BE" smtClean="0"/>
              <a:t>13/02/2017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05EA-C396-4703-9FB1-BC3EB05840BD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4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7685087" cy="9652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7685087" cy="430371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6060998"/>
            <a:ext cx="1510443" cy="4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lai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EBB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Ellipse 4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BCED - Blan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</p:spTree>
    <p:extLst>
      <p:ext uri="{BB962C8B-B14F-4D97-AF65-F5344CB8AC3E}">
        <p14:creationId xmlns:p14="http://schemas.microsoft.com/office/powerpoint/2010/main" val="16628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5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124FDE-34CE-43CA-895A-A5A09D549DA1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1" y="5914667"/>
            <a:ext cx="1814470" cy="5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re, contenu et image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059" y="1823196"/>
            <a:ext cx="4041587" cy="430296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63882" y="1823196"/>
            <a:ext cx="3322918" cy="4302967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247AF1-7DB0-4968-AC25-6EB3AC8B2924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6588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1060" y="1823197"/>
            <a:ext cx="7685740" cy="33809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1001060" y="5332143"/>
            <a:ext cx="7685739" cy="608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AEEC7928-E6D9-48ED-8667-B04668651666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4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93EDC-7448-435E-BF71-71FEF4E37777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5217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3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0650BD-8C13-46F5-8DB3-0A54142D5DB6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4790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Revision logo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798763"/>
            <a:ext cx="2782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9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001713" y="387350"/>
            <a:ext cx="768508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001713" y="1822450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1713" y="6181725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A89DA3"/>
                </a:solidFill>
              </a:defRPr>
            </a:lvl1pPr>
          </a:lstStyle>
          <a:p>
            <a:fld id="{98B310D5-D51C-4BEA-B187-9C31A8C9BA90}" type="slidenum">
              <a:rPr lang="fr-FR" altLang="fr-FR"/>
              <a:pPr/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69875" indent="-271463" algn="l" defTabSz="457200" rtl="0" eaLnBrk="0" fontAlgn="base" hangingPunct="0">
        <a:spcBef>
          <a:spcPct val="0"/>
        </a:spcBef>
        <a:spcAft>
          <a:spcPct val="0"/>
        </a:spcAft>
        <a:buClr>
          <a:srgbClr val="8EBA3B"/>
        </a:buClr>
        <a:buFont typeface="Arial" charset="0"/>
        <a:buChar char="•"/>
        <a:defRPr sz="3000" kern="1200">
          <a:solidFill>
            <a:srgbClr val="7D777B"/>
          </a:solidFill>
          <a:latin typeface="Arial"/>
          <a:ea typeface="ＭＳ Ｐゴシック" charset="0"/>
          <a:cs typeface="Arial"/>
        </a:defRPr>
      </a:lvl1pPr>
      <a:lvl2pPr marL="541338" indent="-295275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600" kern="1200">
          <a:solidFill>
            <a:srgbClr val="7D777B"/>
          </a:solidFill>
          <a:latin typeface="Arial"/>
          <a:ea typeface="ＭＳ Ｐゴシック" charset="0"/>
          <a:cs typeface="Arial"/>
        </a:defRPr>
      </a:lvl2pPr>
      <a:lvl3pPr marL="806450" indent="-246063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200" kern="1200">
          <a:solidFill>
            <a:srgbClr val="A89DA3"/>
          </a:solidFill>
          <a:latin typeface="Arial"/>
          <a:ea typeface="ＭＳ Ｐゴシック" charset="0"/>
          <a:cs typeface="Arial"/>
        </a:defRPr>
      </a:lvl3pPr>
      <a:lvl4pPr marL="1077913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4pPr>
      <a:lvl5pPr marL="1341438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2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canon@ensemblesimplifions.be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ous-titre 1"/>
          <p:cNvSpPr>
            <a:spLocks noGrp="1"/>
          </p:cNvSpPr>
          <p:nvPr>
            <p:ph type="subTitle" idx="1"/>
          </p:nvPr>
        </p:nvSpPr>
        <p:spPr>
          <a:xfrm>
            <a:off x="1157288" y="4194175"/>
            <a:ext cx="7510462" cy="1052513"/>
          </a:xfrm>
        </p:spPr>
        <p:txBody>
          <a:bodyPr>
            <a:normAutofit/>
          </a:bodyPr>
          <a:lstStyle/>
          <a:p>
            <a:pPr eaLnBrk="1" hangingPunct="1"/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Philippe Canon ● Conseiller en sécurité ●&lt;Lieu&gt;</a:t>
            </a:r>
            <a:r>
              <a:rPr lang="fr-FR" altLang="fr-FR" sz="2000" dirty="0"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●&lt;Date&gt;</a:t>
            </a:r>
          </a:p>
        </p:txBody>
      </p:sp>
      <p:sp>
        <p:nvSpPr>
          <p:cNvPr id="13315" name="Titre 2"/>
          <p:cNvSpPr>
            <a:spLocks noGrp="1"/>
          </p:cNvSpPr>
          <p:nvPr>
            <p:ph type="ctrTitle"/>
          </p:nvPr>
        </p:nvSpPr>
        <p:spPr>
          <a:xfrm>
            <a:off x="1157288" y="3551464"/>
            <a:ext cx="7510462" cy="545874"/>
          </a:xfrm>
        </p:spPr>
        <p:txBody>
          <a:bodyPr/>
          <a:lstStyle/>
          <a:p>
            <a:pPr eaLnBrk="1" hangingPunct="1"/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/>
            </a:r>
            <a:b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fr-FR" altLang="fr-FR" sz="2400" dirty="0" smtClean="0">
                <a:latin typeface="Arial" charset="0"/>
                <a:ea typeface="ＭＳ Ｐゴシック" pitchFamily="34" charset="-128"/>
                <a:cs typeface="Arial" charset="0"/>
              </a:rPr>
              <a:t>Analyse de risques des systèmes d’information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6" y="2374886"/>
            <a:ext cx="4367912" cy="13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204549"/>
              </p:ext>
            </p:extLst>
          </p:nvPr>
        </p:nvGraphicFramePr>
        <p:xfrm>
          <a:off x="1001713" y="1136650"/>
          <a:ext cx="5907930" cy="5008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854"/>
                <a:gridCol w="4061076"/>
              </a:tblGrid>
              <a:tr h="386784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Niveau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</a:tr>
              <a:tr h="8945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1. Initial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Individus, héros</a:t>
                      </a:r>
                    </a:p>
                    <a:p>
                      <a:r>
                        <a:rPr lang="fr-FR" sz="1800" dirty="0" smtClean="0"/>
                        <a:t>CHAOTIQUE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fr-FR" sz="1800" dirty="0" smtClean="0"/>
                        <a:t>2. Reproductible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Existence</a:t>
                      </a:r>
                      <a:r>
                        <a:rPr lang="fr-FR" sz="1800" baseline="0" dirty="0" smtClean="0"/>
                        <a:t> de plans</a:t>
                      </a:r>
                    </a:p>
                    <a:p>
                      <a:r>
                        <a:rPr lang="fr-FR" sz="1800" baseline="0" dirty="0" smtClean="0"/>
                        <a:t>Standardisation</a:t>
                      </a:r>
                    </a:p>
                    <a:p>
                      <a:r>
                        <a:rPr lang="fr-FR" sz="1800" baseline="0" dirty="0" smtClean="0"/>
                        <a:t>REACTIF</a:t>
                      </a:r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3. Géré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Institutionnalisation</a:t>
                      </a:r>
                    </a:p>
                    <a:p>
                      <a:r>
                        <a:rPr lang="fr-FR" sz="1800" dirty="0" smtClean="0"/>
                        <a:t>Généralisation</a:t>
                      </a:r>
                    </a:p>
                    <a:p>
                      <a:r>
                        <a:rPr lang="fr-FR" sz="1800" dirty="0" smtClean="0"/>
                        <a:t>EFFICACE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73140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4  Mesuré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Mesure</a:t>
                      </a:r>
                    </a:p>
                    <a:p>
                      <a:r>
                        <a:rPr lang="fr-FR" sz="1800" dirty="0" smtClean="0"/>
                        <a:t>EFFICIENT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11670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5. Optimisé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Amélioration continue</a:t>
                      </a:r>
                    </a:p>
                    <a:p>
                      <a:r>
                        <a:rPr lang="fr-FR" sz="1800" dirty="0" smtClean="0"/>
                        <a:t>Stratégie</a:t>
                      </a:r>
                    </a:p>
                    <a:p>
                      <a:r>
                        <a:rPr lang="fr-FR" sz="1800" dirty="0" smtClean="0"/>
                        <a:t>PREDICTIF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7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78" y="1117147"/>
            <a:ext cx="7048500" cy="2876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3993697"/>
            <a:ext cx="3181350" cy="25812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640987" y="4640842"/>
            <a:ext cx="2575742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Aide à l’évaluation de la maturité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849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47098"/>
            <a:ext cx="815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098"/>
            <a:ext cx="6154103" cy="217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1" y="1086668"/>
            <a:ext cx="1781037" cy="190291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790180" y="1611060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7" name="Image 6" descr="Capture d’écran 2016-05-23 à 10.3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" y="952499"/>
            <a:ext cx="5392419" cy="316107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3974374"/>
            <a:ext cx="4779338" cy="263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91" y="129859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211060" y="180370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54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16001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15740" y="3025140"/>
            <a:ext cx="1272540" cy="86106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5400000">
            <a:off x="3667538" y="2893292"/>
            <a:ext cx="356668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458270" y="3211126"/>
            <a:ext cx="2971799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 smtClean="0"/>
              <a:t>Cartographie</a:t>
            </a:r>
            <a:r>
              <a:rPr lang="nl-BE" dirty="0" smtClean="0"/>
              <a:t> des </a:t>
            </a:r>
            <a:r>
              <a:rPr lang="nl-BE" dirty="0" err="1" smtClean="0"/>
              <a:t>risques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3: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3620246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Analyse des </a:t>
            </a:r>
            <a:r>
              <a:rPr lang="nl-BE" dirty="0" err="1" smtClean="0"/>
              <a:t>risques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585858" y="2036816"/>
            <a:ext cx="6043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 </a:t>
            </a:r>
            <a:r>
              <a:rPr lang="nl-BE" sz="1400" dirty="0" smtClean="0"/>
              <a:t>16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r>
              <a:rPr lang="nl-BE" sz="1400" dirty="0" smtClean="0"/>
              <a:t>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et de </a:t>
            </a:r>
            <a:r>
              <a:rPr lang="nl-BE" sz="1400" dirty="0" err="1" smtClean="0"/>
              <a:t>vraisemblance</a:t>
            </a:r>
            <a:r>
              <a:rPr lang="nl-BE" sz="140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L’impact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est</a:t>
            </a:r>
            <a:r>
              <a:rPr lang="nl-BE" sz="1400" dirty="0" smtClean="0"/>
              <a:t>  </a:t>
            </a:r>
            <a:r>
              <a:rPr lang="nl-BE" sz="1400" dirty="0" err="1" smtClean="0"/>
              <a:t>proposé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base du questionnaire (“Worst cases”) et de </a:t>
            </a:r>
            <a:r>
              <a:rPr lang="nl-BE" sz="1400" dirty="0" err="1" smtClean="0"/>
              <a:t>certains</a:t>
            </a:r>
            <a:r>
              <a:rPr lang="nl-BE" sz="1400" dirty="0" smtClean="0"/>
              <a:t> points de </a:t>
            </a:r>
            <a:r>
              <a:rPr lang="nl-BE" sz="1400" dirty="0" err="1" smtClean="0"/>
              <a:t>l’analyse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La </a:t>
            </a:r>
            <a:r>
              <a:rPr lang="nl-BE" sz="1400" dirty="0" err="1"/>
              <a:t>vraisemblance</a:t>
            </a:r>
            <a:r>
              <a:rPr lang="nl-BE" sz="1400" dirty="0"/>
              <a:t> </a:t>
            </a:r>
            <a:r>
              <a:rPr lang="nl-BE" sz="1400" dirty="0" err="1"/>
              <a:t>est</a:t>
            </a:r>
            <a:r>
              <a:rPr lang="nl-BE" sz="1400" dirty="0"/>
              <a:t> </a:t>
            </a:r>
            <a:r>
              <a:rPr lang="nl-BE" sz="1400" dirty="0" err="1" smtClean="0"/>
              <a:t>proposée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/>
              <a:t>base des </a:t>
            </a:r>
            <a:r>
              <a:rPr lang="nl-BE" sz="1400" dirty="0" err="1"/>
              <a:t>réponses</a:t>
            </a:r>
            <a:r>
              <a:rPr lang="nl-BE" sz="1400" dirty="0"/>
              <a:t> </a:t>
            </a:r>
            <a:r>
              <a:rPr lang="nl-BE" sz="1400" dirty="0" err="1"/>
              <a:t>données</a:t>
            </a:r>
            <a:r>
              <a:rPr lang="nl-BE" sz="1400" dirty="0"/>
              <a:t> au niveau de la </a:t>
            </a:r>
            <a:r>
              <a:rPr lang="nl-BE" sz="1400" dirty="0" err="1" smtClean="0"/>
              <a:t>maturité</a:t>
            </a:r>
            <a:endParaRPr lang="nl-BE" sz="1400" dirty="0"/>
          </a:p>
        </p:txBody>
      </p:sp>
      <p:sp>
        <p:nvSpPr>
          <p:cNvPr id="14" name="Ellipse 13"/>
          <p:cNvSpPr/>
          <p:nvPr/>
        </p:nvSpPr>
        <p:spPr>
          <a:xfrm>
            <a:off x="7441135" y="228932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3455600"/>
            <a:ext cx="3505946" cy="33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245388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Risque = Impact X Vraisemblance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975372" y="6141768"/>
            <a:ext cx="40309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Impact évalué par le métier (Etape 1)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6916928" y="5648440"/>
            <a:ext cx="70762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/>
          <p:cNvSpPr/>
          <p:nvPr/>
        </p:nvSpPr>
        <p:spPr>
          <a:xfrm>
            <a:off x="8055600" y="1803414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059180" y="5772435"/>
            <a:ext cx="5845248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Vraisemblance évaluée par le niveau de maturité (Etape 2)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16200000">
            <a:off x="5573130" y="5449474"/>
            <a:ext cx="33706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" y="1692744"/>
            <a:ext cx="8239750" cy="374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384822" y="821661"/>
            <a:ext cx="23741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Tolérance au risque</a:t>
            </a:r>
            <a:endParaRPr lang="fr-BE" dirty="0"/>
          </a:p>
        </p:txBody>
      </p:sp>
      <p:sp>
        <p:nvSpPr>
          <p:cNvPr id="12" name="Flèche droite 11"/>
          <p:cNvSpPr/>
          <p:nvPr/>
        </p:nvSpPr>
        <p:spPr>
          <a:xfrm rot="5400000">
            <a:off x="5570294" y="1319570"/>
            <a:ext cx="454361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3" y="78105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50029" y="3965432"/>
            <a:ext cx="1043940" cy="690388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12" name="Flèche droite 11"/>
          <p:cNvSpPr/>
          <p:nvPr/>
        </p:nvSpPr>
        <p:spPr>
          <a:xfrm rot="5400000">
            <a:off x="4700846" y="3408457"/>
            <a:ext cx="429821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3429858" y="3802380"/>
            <a:ext cx="3237642" cy="512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err="1" smtClean="0"/>
              <a:t>Priorité</a:t>
            </a:r>
            <a:r>
              <a:rPr lang="nl-BE" dirty="0" smtClean="0"/>
              <a:t> brute de mise en oeuvre</a:t>
            </a:r>
          </a:p>
          <a:p>
            <a:pPr algn="ctr"/>
            <a:r>
              <a:rPr lang="nl-BE" dirty="0" smtClean="0"/>
              <a:t>Par catégorie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4: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4524304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brute des </a:t>
            </a:r>
            <a:r>
              <a:rPr lang="nl-BE" dirty="0" err="1" smtClean="0"/>
              <a:t>priorités</a:t>
            </a:r>
            <a:r>
              <a:rPr lang="nl-BE" dirty="0" smtClean="0"/>
              <a:t> </a:t>
            </a:r>
            <a:r>
              <a:rPr lang="nl-BE" dirty="0" err="1" smtClean="0"/>
              <a:t>d’amélioration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2292874" y="2359528"/>
            <a:ext cx="4786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smtClean="0"/>
              <a:t> L’évaluation des priorités tient compte 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 la maturité de l’organisme dans différents domaines (Etape 2)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Des menaces et des risques identifiés par le métier (Etape 3)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4487030"/>
            <a:ext cx="4961366" cy="209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1505858"/>
            <a:ext cx="1781037" cy="1902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7689840" y="2554227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571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391920" y="6009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Prioritisation pondérée</a:t>
            </a:r>
            <a:endParaRPr lang="fr-BE" dirty="0"/>
          </a:p>
        </p:txBody>
      </p:sp>
      <p:pic>
        <p:nvPicPr>
          <p:cNvPr id="1026" name="Picture 2" descr="http://us.123rf.com/450wm/burakowski/burakowski1202/burakowski120200353/12222184-tampon-en-caoutchouc-priorit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40491"/>
            <a:ext cx="1851023" cy="18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apeauxdespays.fr/data/currency/eur/euro-coins-version-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31" y="1540204"/>
            <a:ext cx="1070500" cy="10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nnovationmanagement.se/wp-content/uploads/2010/06/Complexity-Science-and-Innov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83" y="1640491"/>
            <a:ext cx="1431835" cy="10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droite 1"/>
          <p:cNvSpPr/>
          <p:nvPr/>
        </p:nvSpPr>
        <p:spPr>
          <a:xfrm rot="1174681">
            <a:off x="2445331" y="1863004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9943380">
            <a:off x="4585062" y="1869170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2" name="Picture 8" descr="http://www.agir.fr/wp-content/uploads/2014/09/Fotolia_81917143_Subscription_Monthly_M-1024x4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" y="3125449"/>
            <a:ext cx="2185785" cy="10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droite 10"/>
          <p:cNvSpPr/>
          <p:nvPr/>
        </p:nvSpPr>
        <p:spPr>
          <a:xfrm rot="19944363">
            <a:off x="2677335" y="3156826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img.decision-achats.fr/Img/BREVE/2015/1/249842/mesure-TCO-nouvelle-priorite-travel-managers-selon-barometre-Amex-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22" y="3782313"/>
            <a:ext cx="2162899" cy="21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11"/>
          <p:cNvSpPr/>
          <p:nvPr/>
        </p:nvSpPr>
        <p:spPr>
          <a:xfrm rot="3224610">
            <a:off x="3794726" y="3377803"/>
            <a:ext cx="1514280" cy="5454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97" y="1255069"/>
            <a:ext cx="1781037" cy="190291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633960" y="230343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245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 altLang="fr-FR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endParaRPr lang="fr-BE"/>
          </a:p>
        </p:txBody>
      </p:sp>
      <p:pic>
        <p:nvPicPr>
          <p:cNvPr id="14340" name="Picture 7" descr="V:\PhilippeCanon\BCED\Veille\PO-PI\BCED-PO-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57163"/>
            <a:ext cx="86201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9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7025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err="1" smtClean="0"/>
              <a:t>Prioritisation</a:t>
            </a:r>
            <a:r>
              <a:rPr lang="fr-BE" dirty="0" smtClean="0"/>
              <a:t> pondérée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601980" y="5315597"/>
            <a:ext cx="36957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Pondération Coût/Complexité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3686141" y="4964383"/>
            <a:ext cx="33153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3745231" y="6054587"/>
            <a:ext cx="29032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Alignement stratégique</a:t>
            </a:r>
            <a:endParaRPr lang="fr-BE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5057247" y="5343163"/>
            <a:ext cx="108909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" y="1099617"/>
            <a:ext cx="6343649" cy="3865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lèche droite 11"/>
          <p:cNvSpPr/>
          <p:nvPr/>
        </p:nvSpPr>
        <p:spPr>
          <a:xfrm rot="16200000">
            <a:off x="4354916" y="5149049"/>
            <a:ext cx="700872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255520" y="5684929"/>
            <a:ext cx="2941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Décision de traitement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20" y="782433"/>
            <a:ext cx="1781037" cy="190291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760969" y="183673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25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" y="9143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554728" y="4884420"/>
            <a:ext cx="1291592" cy="77724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711617644"/>
              </p:ext>
            </p:extLst>
          </p:nvPr>
        </p:nvGraphicFramePr>
        <p:xfrm>
          <a:off x="2006237" y="2870973"/>
          <a:ext cx="5012872" cy="288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9" y="1581709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833360" y="293016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1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940493"/>
            <a:ext cx="82200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14555"/>
            <a:ext cx="6296978" cy="17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19" y="1664485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787640" y="300560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1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2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 smtClean="0"/>
              <a:t>Etape</a:t>
            </a:r>
            <a:r>
              <a:rPr lang="nl-BE" sz="3200" dirty="0" smtClean="0"/>
              <a:t> 6: PIA (</a:t>
            </a:r>
            <a:r>
              <a:rPr lang="nl-BE" sz="3200" dirty="0" err="1" smtClean="0"/>
              <a:t>Pricacy</a:t>
            </a:r>
            <a:r>
              <a:rPr lang="nl-BE" sz="3200" dirty="0" smtClean="0"/>
              <a:t> Impact Assessment)</a:t>
            </a:r>
            <a:endParaRPr lang="fr-BE" sz="32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713" y="1365933"/>
            <a:ext cx="7685739" cy="608595"/>
          </a:xfrm>
        </p:spPr>
        <p:txBody>
          <a:bodyPr/>
          <a:lstStyle/>
          <a:p>
            <a:r>
              <a:rPr lang="nl-BE" dirty="0" smtClean="0"/>
              <a:t>Etude </a:t>
            </a:r>
            <a:r>
              <a:rPr lang="nl-BE" dirty="0" err="1" smtClean="0"/>
              <a:t>d’impact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</a:t>
            </a:r>
            <a:r>
              <a:rPr lang="nl-BE" dirty="0" err="1" smtClean="0"/>
              <a:t>vie</a:t>
            </a:r>
            <a:r>
              <a:rPr lang="nl-BE" dirty="0" smtClean="0"/>
              <a:t> </a:t>
            </a:r>
            <a:r>
              <a:rPr lang="nl-BE" dirty="0" err="1" smtClean="0"/>
              <a:t>privée</a:t>
            </a:r>
            <a:r>
              <a:rPr lang="nl-BE" dirty="0" smtClean="0"/>
              <a:t> (EIVP) </a:t>
            </a:r>
            <a:r>
              <a:rPr lang="nl-BE" dirty="0" err="1" smtClean="0"/>
              <a:t>basée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méthodologie de la CNIL en draft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04" y="3175626"/>
            <a:ext cx="1664155" cy="22377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1" y="2341236"/>
            <a:ext cx="1688324" cy="22936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7" y="1820214"/>
            <a:ext cx="1625244" cy="2293620"/>
          </a:xfrm>
          <a:prstGeom prst="rect">
            <a:avLst/>
          </a:prstGeom>
        </p:spPr>
      </p:pic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117793" y="6248400"/>
            <a:ext cx="6709727" cy="3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 smtClean="0"/>
              <a:t>CNIL.fr -&gt; </a:t>
            </a:r>
            <a:r>
              <a:rPr lang="nl-BE" sz="1200" dirty="0" err="1"/>
              <a:t>C</a:t>
            </a:r>
            <a:r>
              <a:rPr lang="nl-BE" sz="1200" dirty="0" err="1" smtClean="0"/>
              <a:t>ommission</a:t>
            </a:r>
            <a:r>
              <a:rPr lang="nl-BE" sz="1200" dirty="0" smtClean="0"/>
              <a:t> Nationale de </a:t>
            </a:r>
            <a:r>
              <a:rPr lang="nl-BE" sz="1200" dirty="0" err="1" smtClean="0"/>
              <a:t>l’Informatique</a:t>
            </a:r>
            <a:r>
              <a:rPr lang="nl-BE" sz="1200" dirty="0" smtClean="0"/>
              <a:t> et des </a:t>
            </a:r>
            <a:r>
              <a:rPr lang="nl-BE" sz="1200" dirty="0" err="1" smtClean="0"/>
              <a:t>Libertés</a:t>
            </a:r>
            <a:endParaRPr lang="fr-BE" sz="1200" dirty="0"/>
          </a:p>
        </p:txBody>
      </p:sp>
      <p:sp>
        <p:nvSpPr>
          <p:cNvPr id="6" name="Rectangle 5"/>
          <p:cNvSpPr/>
          <p:nvPr/>
        </p:nvSpPr>
        <p:spPr>
          <a:xfrm>
            <a:off x="6194323" y="1822110"/>
            <a:ext cx="2492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Nouvau</a:t>
            </a:r>
            <a:endParaRPr lang="fr-F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9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66874"/>
            <a:ext cx="6948446" cy="235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Méthodologie CNIL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70051" y="3730934"/>
            <a:ext cx="2562709" cy="521025"/>
          </a:xfrm>
        </p:spPr>
        <p:txBody>
          <a:bodyPr>
            <a:norm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Exigences juridiques de la nouvelle réglementation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>
            <a:off x="3535680" y="1352550"/>
            <a:ext cx="2011680" cy="216408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1892110" y="3100197"/>
            <a:ext cx="630174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078224" y="4251959"/>
            <a:ext cx="3507590" cy="4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>
                <a:solidFill>
                  <a:srgbClr val="FF0000"/>
                </a:solidFill>
              </a:rPr>
              <a:t>Focus de l’outil </a:t>
            </a:r>
            <a:r>
              <a:rPr lang="nl-BE" dirty="0" err="1" smtClean="0">
                <a:solidFill>
                  <a:srgbClr val="FF0000"/>
                </a:solidFill>
              </a:rPr>
              <a:t>d’analyse</a:t>
            </a:r>
            <a:r>
              <a:rPr lang="nl-BE" dirty="0" smtClean="0">
                <a:solidFill>
                  <a:srgbClr val="FF0000"/>
                </a:solidFill>
              </a:rPr>
              <a:t> des </a:t>
            </a:r>
            <a:r>
              <a:rPr lang="nl-BE" dirty="0" err="1" smtClean="0">
                <a:solidFill>
                  <a:srgbClr val="FF0000"/>
                </a:solidFill>
              </a:rPr>
              <a:t>risques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0520" y="4592510"/>
            <a:ext cx="339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/>
              <a:t>« non négociables », qui sont fixés par la loi </a:t>
            </a:r>
            <a:r>
              <a:rPr lang="fr-BE" sz="1600" b="1" dirty="0" smtClean="0"/>
              <a:t>et doivent </a:t>
            </a:r>
            <a:r>
              <a:rPr lang="fr-BE" sz="1600" b="1" dirty="0"/>
              <a:t>être respectés et ne peuvent faire l’objet d’aucune modulation, quels que soient la</a:t>
            </a:r>
          </a:p>
          <a:p>
            <a:r>
              <a:rPr lang="fr-BE" sz="1600" b="1" dirty="0"/>
              <a:t>nature, la gravité et la </a:t>
            </a:r>
            <a:r>
              <a:rPr lang="fr-BE" sz="1600" b="1" dirty="0" smtClean="0"/>
              <a:t>vraisemblance </a:t>
            </a:r>
            <a:r>
              <a:rPr lang="fr-BE" sz="1600" b="1" dirty="0"/>
              <a:t>des risques encourus</a:t>
            </a:r>
            <a:endParaRPr lang="fr-BE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138422" y="4592510"/>
            <a:ext cx="281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permet </a:t>
            </a:r>
            <a:r>
              <a:rPr lang="fr-BE" b="1" dirty="0" smtClean="0"/>
              <a:t>de déterminer </a:t>
            </a:r>
            <a:r>
              <a:rPr lang="fr-BE" b="1" dirty="0"/>
              <a:t>les mesures techniques et d’organisation appropriées pour protéger les DCP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5400000">
            <a:off x="4213860" y="3643884"/>
            <a:ext cx="655320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10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11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Evaluation en </a:t>
            </a:r>
            <a:r>
              <a:rPr lang="nl-BE" sz="2400" dirty="0" err="1" smtClean="0"/>
              <a:t>termes</a:t>
            </a:r>
            <a:r>
              <a:rPr lang="nl-BE" sz="2400" dirty="0" smtClean="0"/>
              <a:t> </a:t>
            </a:r>
            <a:r>
              <a:rPr lang="nl-BE" sz="2400" dirty="0" err="1" smtClean="0"/>
              <a:t>d’impact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la </a:t>
            </a:r>
            <a:r>
              <a:rPr lang="nl-BE" sz="2400" dirty="0" err="1" smtClean="0"/>
              <a:t>vie</a:t>
            </a:r>
            <a:r>
              <a:rPr lang="nl-BE" sz="2400" dirty="0" smtClean="0"/>
              <a:t> </a:t>
            </a:r>
            <a:r>
              <a:rPr lang="nl-BE" sz="2400" dirty="0" err="1" smtClean="0"/>
              <a:t>privée</a:t>
            </a:r>
            <a:endParaRPr lang="fr-BE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263140"/>
            <a:ext cx="7078980" cy="3810000"/>
          </a:xfrm>
        </p:spPr>
      </p:pic>
      <p:sp>
        <p:nvSpPr>
          <p:cNvPr id="6" name="ZoneTexte 5"/>
          <p:cNvSpPr txBox="1"/>
          <p:nvPr/>
        </p:nvSpPr>
        <p:spPr>
          <a:xfrm>
            <a:off x="1070293" y="1352550"/>
            <a:ext cx="42780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8 </a:t>
            </a:r>
            <a:r>
              <a:rPr lang="nl-BE" sz="1400" dirty="0" err="1" smtClean="0"/>
              <a:t>questions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sur</a:t>
            </a:r>
            <a:r>
              <a:rPr lang="nl-BE" sz="1400" dirty="0" smtClean="0"/>
              <a:t> les </a:t>
            </a:r>
            <a:r>
              <a:rPr lang="nl-BE" sz="1400" dirty="0" err="1" smtClean="0"/>
              <a:t>évènements</a:t>
            </a:r>
            <a:r>
              <a:rPr lang="nl-BE" sz="1400" dirty="0" smtClean="0"/>
              <a:t> redoutés de type: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Accès</a:t>
            </a:r>
            <a:r>
              <a:rPr lang="nl-BE" sz="1400" dirty="0" smtClean="0"/>
              <a:t> </a:t>
            </a:r>
            <a:r>
              <a:rPr lang="nl-BE" sz="1400" dirty="0" err="1" smtClean="0"/>
              <a:t>illégitimes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Modification</a:t>
            </a:r>
            <a:r>
              <a:rPr lang="nl-BE" sz="1400" dirty="0" smtClean="0"/>
              <a:t> non </a:t>
            </a:r>
            <a:r>
              <a:rPr lang="nl-BE" sz="1400" dirty="0" err="1" smtClean="0"/>
              <a:t>désirées</a:t>
            </a:r>
            <a:r>
              <a:rPr lang="nl-BE" sz="1400" dirty="0" smtClean="0"/>
              <a:t> des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Disparition</a:t>
            </a:r>
            <a:r>
              <a:rPr lang="nl-BE" sz="1400" dirty="0" smtClean="0"/>
              <a:t> des DCP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54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2400" dirty="0" smtClean="0"/>
              <a:t>Les </a:t>
            </a:r>
            <a:r>
              <a:rPr lang="nl-BE" sz="2400" dirty="0" err="1" smtClean="0"/>
              <a:t>risques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les </a:t>
            </a:r>
            <a:r>
              <a:rPr lang="nl-BE" sz="2400" dirty="0" err="1" smtClean="0"/>
              <a:t>données</a:t>
            </a:r>
            <a:r>
              <a:rPr lang="nl-BE" sz="2400" dirty="0" smtClean="0"/>
              <a:t> à </a:t>
            </a:r>
            <a:r>
              <a:rPr lang="nl-BE" sz="2400" dirty="0" err="1" smtClean="0"/>
              <a:t>caractère</a:t>
            </a:r>
            <a:r>
              <a:rPr lang="nl-BE" sz="2400" dirty="0" smtClean="0"/>
              <a:t> </a:t>
            </a:r>
            <a:r>
              <a:rPr lang="nl-BE" sz="2400" dirty="0" err="1" smtClean="0"/>
              <a:t>personnel</a:t>
            </a:r>
            <a:endParaRPr lang="fr-BE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1193529" y="1352550"/>
            <a:ext cx="427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45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directement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14 </a:t>
            </a:r>
            <a:r>
              <a:rPr lang="nl-BE" sz="1400" dirty="0" err="1" smtClean="0"/>
              <a:t>sur</a:t>
            </a:r>
            <a:r>
              <a:rPr lang="nl-BE" sz="1400" dirty="0" smtClean="0"/>
              <a:t> la </a:t>
            </a:r>
            <a:r>
              <a:rPr lang="nl-BE" sz="1400" dirty="0" err="1" smtClean="0"/>
              <a:t>confidentialité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8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 err="1" smtClean="0"/>
              <a:t>l’intégrité</a:t>
            </a:r>
            <a:endParaRPr lang="nl-NL" sz="14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NL" sz="1400" dirty="0" smtClean="0"/>
              <a:t>23 </a:t>
            </a:r>
            <a:r>
              <a:rPr lang="nl-NL" sz="1400" dirty="0" err="1" smtClean="0"/>
              <a:t>sur</a:t>
            </a:r>
            <a:r>
              <a:rPr lang="nl-NL" sz="1400" dirty="0" smtClean="0"/>
              <a:t> la </a:t>
            </a:r>
            <a:r>
              <a:rPr lang="nl-NL" sz="1400" dirty="0" err="1" smtClean="0"/>
              <a:t>disponibilité</a:t>
            </a:r>
            <a:endParaRPr lang="nl-BE" sz="1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2380706"/>
            <a:ext cx="8359140" cy="3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459256"/>
            <a:ext cx="6858000" cy="5224174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01713" y="455930"/>
            <a:ext cx="7685087" cy="965200"/>
          </a:xfrm>
        </p:spPr>
        <p:txBody>
          <a:bodyPr/>
          <a:lstStyle/>
          <a:p>
            <a:r>
              <a:rPr lang="nl-BE" sz="2400" dirty="0" err="1" smtClean="0"/>
              <a:t>Cartographie</a:t>
            </a:r>
            <a:r>
              <a:rPr lang="nl-BE" sz="2400" dirty="0" smtClean="0"/>
              <a:t> des </a:t>
            </a:r>
            <a:r>
              <a:rPr lang="nl-BE" sz="2400" dirty="0" err="1" smtClean="0"/>
              <a:t>risques</a:t>
            </a:r>
            <a:r>
              <a:rPr lang="nl-BE" sz="2400" dirty="0" smtClean="0"/>
              <a:t> </a:t>
            </a:r>
            <a:r>
              <a:rPr lang="nl-BE" sz="2400" dirty="0" err="1" smtClean="0"/>
              <a:t>sur</a:t>
            </a:r>
            <a:r>
              <a:rPr lang="nl-BE" sz="2400" dirty="0" smtClean="0"/>
              <a:t> les </a:t>
            </a:r>
            <a:r>
              <a:rPr lang="nl-BE" sz="2400" dirty="0" err="1" smtClean="0"/>
              <a:t>données</a:t>
            </a:r>
            <a:r>
              <a:rPr lang="nl-BE" sz="2400" dirty="0" smtClean="0"/>
              <a:t> à </a:t>
            </a:r>
            <a:r>
              <a:rPr lang="nl-BE" sz="2400" dirty="0" err="1" smtClean="0"/>
              <a:t>caractère</a:t>
            </a:r>
            <a:r>
              <a:rPr lang="nl-BE" sz="2400" dirty="0" smtClean="0"/>
              <a:t> </a:t>
            </a:r>
            <a:r>
              <a:rPr lang="nl-BE" sz="2400" dirty="0" err="1" smtClean="0"/>
              <a:t>personnel</a:t>
            </a:r>
            <a:endParaRPr lang="fr-BE" sz="2400" dirty="0"/>
          </a:p>
        </p:txBody>
      </p:sp>
      <p:sp>
        <p:nvSpPr>
          <p:cNvPr id="9" name="Double flèche verticale 8"/>
          <p:cNvSpPr/>
          <p:nvPr/>
        </p:nvSpPr>
        <p:spPr>
          <a:xfrm rot="3204713" flipH="1">
            <a:off x="2696863" y="2533330"/>
            <a:ext cx="117352" cy="288102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3552444" y="5999325"/>
            <a:ext cx="3762756" cy="668856"/>
          </a:xfrm>
          <a:prstGeom prst="rect">
            <a:avLst/>
          </a:prstGeom>
          <a:solidFill>
            <a:schemeClr val="accent2"/>
          </a:solidFill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Aperçu des </a:t>
            </a:r>
            <a:r>
              <a:rPr lang="nl-BE" dirty="0" err="1" smtClean="0"/>
              <a:t>risques</a:t>
            </a:r>
            <a:r>
              <a:rPr lang="nl-BE" dirty="0" smtClean="0"/>
              <a:t> </a:t>
            </a:r>
            <a:r>
              <a:rPr lang="nl-BE" dirty="0" err="1" smtClean="0"/>
              <a:t>qui</a:t>
            </a:r>
            <a:r>
              <a:rPr lang="nl-BE" dirty="0" smtClean="0"/>
              <a:t> ne </a:t>
            </a:r>
            <a:r>
              <a:rPr lang="nl-BE" dirty="0" err="1" smtClean="0"/>
              <a:t>sont</a:t>
            </a:r>
            <a:r>
              <a:rPr lang="nl-BE" dirty="0" smtClean="0"/>
              <a:t> pas </a:t>
            </a:r>
            <a:r>
              <a:rPr lang="nl-BE" dirty="0" err="1" smtClean="0"/>
              <a:t>acceptables</a:t>
            </a:r>
            <a:r>
              <a:rPr lang="nl-BE" dirty="0" smtClean="0"/>
              <a:t> et </a:t>
            </a:r>
            <a:r>
              <a:rPr lang="nl-BE" dirty="0" err="1" smtClean="0"/>
              <a:t>qui</a:t>
            </a:r>
            <a:r>
              <a:rPr lang="nl-BE" dirty="0" smtClean="0"/>
              <a:t> </a:t>
            </a:r>
            <a:r>
              <a:rPr lang="nl-BE" dirty="0" err="1" smtClean="0"/>
              <a:t>doivent</a:t>
            </a:r>
            <a:r>
              <a:rPr lang="nl-BE" dirty="0" smtClean="0"/>
              <a:t> </a:t>
            </a:r>
            <a:r>
              <a:rPr lang="nl-BE" dirty="0" err="1" smtClean="0"/>
              <a:t>être</a:t>
            </a:r>
            <a:r>
              <a:rPr lang="nl-BE" dirty="0" smtClean="0"/>
              <a:t> traités</a:t>
            </a:r>
            <a:endParaRPr lang="fr-BE" dirty="0"/>
          </a:p>
        </p:txBody>
      </p:sp>
      <p:sp>
        <p:nvSpPr>
          <p:cNvPr id="11" name="Bouée 10"/>
          <p:cNvSpPr/>
          <p:nvPr/>
        </p:nvSpPr>
        <p:spPr>
          <a:xfrm>
            <a:off x="3992880" y="2422169"/>
            <a:ext cx="2011680" cy="100965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779461" y="1610995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9875" indent="-271463" eaLnBrk="0" hangingPunct="0"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541338" indent="-295275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806450" indent="-246063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077913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341438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17986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2558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27130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1702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r>
              <a:rPr lang="fr-BE" altLang="fr-FR" sz="2000" dirty="0" smtClean="0">
                <a:solidFill>
                  <a:schemeClr val="tx1"/>
                </a:solidFill>
              </a:rPr>
              <a:t>La BCED, en tant qu’intégrateur de services, </a:t>
            </a:r>
            <a:r>
              <a:rPr lang="fr-BE" altLang="fr-FR" sz="2000" dirty="0">
                <a:solidFill>
                  <a:schemeClr val="tx1"/>
                </a:solidFill>
              </a:rPr>
              <a:t>doit assurer « à tout moment la sécurité des données et de leur transmission ».</a:t>
            </a:r>
          </a:p>
          <a:p>
            <a:pPr marL="269875" lvl="1" indent="-271463">
              <a:spcBef>
                <a:spcPct val="0"/>
              </a:spcBef>
            </a:pPr>
            <a:r>
              <a:rPr lang="fr-BE" sz="2000" dirty="0">
                <a:solidFill>
                  <a:schemeClr val="tx1"/>
                </a:solidFill>
              </a:rPr>
              <a:t>La BCED doit s’intéresser au «Qui», au «Quoi/Pourquoi», mais surtout au «Comment</a:t>
            </a:r>
            <a:r>
              <a:rPr lang="fr-BE" sz="2000" dirty="0" smtClean="0">
                <a:latin typeface="Arial"/>
                <a:ea typeface="ＭＳ Ｐゴシック" charset="0"/>
                <a:cs typeface="Arial"/>
              </a:rPr>
              <a:t>».</a:t>
            </a:r>
          </a:p>
          <a:p>
            <a:pPr marL="269875" lvl="1" indent="-271463">
              <a:spcBef>
                <a:spcPct val="0"/>
              </a:spcBef>
            </a:pPr>
            <a:endParaRPr lang="nl-BE" sz="2000" dirty="0">
              <a:latin typeface="Arial"/>
              <a:ea typeface="ＭＳ Ｐゴシック" charset="0"/>
              <a:cs typeface="Arial"/>
            </a:endParaRPr>
          </a:p>
          <a:p>
            <a:pPr marL="0" lvl="1" indent="0">
              <a:spcBef>
                <a:spcPct val="0"/>
              </a:spcBef>
              <a:buNone/>
            </a:pP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L’outil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d’analyse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 de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risque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: </a:t>
            </a:r>
            <a:endParaRPr lang="fr-BE" sz="2000" b="1" dirty="0" smtClean="0">
              <a:latin typeface="Arial"/>
              <a:ea typeface="ＭＳ Ｐゴシック" charset="0"/>
              <a:cs typeface="Arial"/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par un modèle de maturité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Compatibilité ISO27k, processus </a:t>
            </a:r>
            <a:r>
              <a:rPr lang="fr-BE" altLang="fr-FR" sz="2000" dirty="0">
                <a:solidFill>
                  <a:schemeClr val="tx1"/>
                </a:solidFill>
              </a:rPr>
              <a:t>complet </a:t>
            </a:r>
            <a:r>
              <a:rPr lang="fr-BE" altLang="fr-FR" sz="2000" dirty="0" smtClean="0">
                <a:solidFill>
                  <a:schemeClr val="tx1"/>
                </a:solidFill>
              </a:rPr>
              <a:t>couvert (ISO27005)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Auto</a:t>
            </a:r>
            <a:r>
              <a:rPr lang="fr-BE" altLang="fr-FR" sz="2000" dirty="0">
                <a:solidFill>
                  <a:schemeClr val="tx1"/>
                </a:solidFill>
              </a:rPr>
              <a:t>-</a:t>
            </a:r>
            <a:r>
              <a:rPr lang="fr-BE" altLang="fr-FR" sz="2000" dirty="0" smtClean="0">
                <a:solidFill>
                  <a:schemeClr val="tx1"/>
                </a:solidFill>
              </a:rPr>
              <a:t>évaluation, portable, distribuable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>
                <a:solidFill>
                  <a:schemeClr val="tx1"/>
                </a:solidFill>
              </a:rPr>
              <a:t>Orienté métier, puis IT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Présentation </a:t>
            </a:r>
            <a:r>
              <a:rPr lang="fr-BE" altLang="fr-FR" sz="2000" dirty="0">
                <a:solidFill>
                  <a:schemeClr val="tx1"/>
                </a:solidFill>
              </a:rPr>
              <a:t>au Management (MOA</a:t>
            </a:r>
            <a:r>
              <a:rPr lang="fr-BE" altLang="fr-FR" sz="2000" dirty="0" smtClean="0">
                <a:solidFill>
                  <a:schemeClr val="tx1"/>
                </a:solidFill>
              </a:rPr>
              <a:t>) , vue </a:t>
            </a:r>
            <a:r>
              <a:rPr lang="fr-BE" altLang="fr-FR" sz="2000" dirty="0">
                <a:solidFill>
                  <a:schemeClr val="tx1"/>
                </a:solidFill>
              </a:rPr>
              <a:t>Business, vue IT</a:t>
            </a:r>
          </a:p>
          <a:p>
            <a:r>
              <a:rPr lang="fr-BE" altLang="fr-FR" sz="2000" dirty="0">
                <a:solidFill>
                  <a:schemeClr val="tx1"/>
                </a:solidFill>
              </a:rPr>
              <a:t>Automatisation </a:t>
            </a:r>
            <a:r>
              <a:rPr lang="fr-BE" altLang="fr-FR" sz="2000" dirty="0" smtClean="0">
                <a:solidFill>
                  <a:schemeClr val="tx1"/>
                </a:solidFill>
              </a:rPr>
              <a:t>maximum, s</a:t>
            </a:r>
            <a:r>
              <a:rPr lang="fr-FR" altLang="fr-FR" sz="2000" dirty="0" err="1" smtClean="0">
                <a:solidFill>
                  <a:schemeClr val="tx1"/>
                </a:solidFill>
              </a:rPr>
              <a:t>ollicitation</a:t>
            </a:r>
            <a:r>
              <a:rPr lang="fr-FR" altLang="fr-FR" sz="2000" dirty="0" smtClean="0">
                <a:solidFill>
                  <a:schemeClr val="tx1"/>
                </a:solidFill>
              </a:rPr>
              <a:t> minimum</a:t>
            </a:r>
            <a:endParaRPr lang="fr-BE" sz="20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0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z="3200" dirty="0" smtClean="0">
                <a:latin typeface="Arial" charset="0"/>
                <a:ea typeface="ＭＳ Ｐゴシック" pitchFamily="34" charset="-128"/>
                <a:cs typeface="Arial" charset="0"/>
              </a:rPr>
              <a:t>Charge de travail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467285"/>
              </p:ext>
            </p:extLst>
          </p:nvPr>
        </p:nvGraphicFramePr>
        <p:xfrm>
          <a:off x="818831" y="1462373"/>
          <a:ext cx="5749609" cy="1717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03123"/>
                <a:gridCol w="2352126"/>
                <a:gridCol w="594360"/>
              </a:tblGrid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Etape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Profil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Questionnaire métier (Etape 1)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métier (par métier) 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maturité (Etape 2)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 j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Analyse des risques (Etape 3)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des priorités (Etape 4)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2h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Plan d’actions (Etape 5)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IT (CSI, DSI,…)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2 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Finalisation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2h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94361" y="3345180"/>
            <a:ext cx="8092440" cy="2780983"/>
          </a:xfrm>
        </p:spPr>
        <p:txBody>
          <a:bodyPr/>
          <a:lstStyle/>
          <a:p>
            <a:r>
              <a:rPr lang="fr-BE" sz="2000" dirty="0" smtClean="0">
                <a:solidFill>
                  <a:schemeClr val="tx1"/>
                </a:solidFill>
              </a:rPr>
              <a:t>Statut – </a:t>
            </a:r>
            <a:r>
              <a:rPr lang="fr-BE" sz="2000" dirty="0" err="1" smtClean="0">
                <a:solidFill>
                  <a:schemeClr val="tx1"/>
                </a:solidFill>
              </a:rPr>
              <a:t>ToDo</a:t>
            </a:r>
            <a:r>
              <a:rPr lang="fr-BE" sz="2000" dirty="0" smtClean="0">
                <a:solidFill>
                  <a:schemeClr val="tx1"/>
                </a:solidFill>
              </a:rPr>
              <a:t>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Fine </a:t>
            </a:r>
            <a:r>
              <a:rPr lang="fr-BE" sz="2000" dirty="0" err="1" smtClean="0"/>
              <a:t>tuning</a:t>
            </a:r>
            <a:r>
              <a:rPr lang="fr-BE" sz="2000" dirty="0" smtClean="0"/>
              <a:t> des impacts et vraisemblances en cours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Fonctions 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sz="2000" dirty="0" smtClean="0"/>
              <a:t>Priorité des mesures : coût/complexité à améliorer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5037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Finalités et conclusion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601470"/>
            <a:ext cx="7685087" cy="4303713"/>
          </a:xfrm>
        </p:spPr>
        <p:txBody>
          <a:bodyPr/>
          <a:lstStyle/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Approche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innovante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par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un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modèle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maturité</a:t>
            </a:r>
            <a:endParaRPr lang="nl-NL" altLang="fr-FR" sz="2000" dirty="0" smtClean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 err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Véritable</a:t>
            </a:r>
            <a:r>
              <a:rPr lang="nl-NL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outil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d’analyse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risques</a:t>
            </a:r>
            <a:endParaRPr lang="nl-NL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Le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champ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d’application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l’analyse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est</a:t>
            </a:r>
            <a:r>
              <a:rPr lang="nl-NL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</a:t>
            </a:r>
            <a:r>
              <a:rPr lang="nl-NL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exhaustif</a:t>
            </a:r>
            <a:endParaRPr lang="nl-NL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Facilite le « </a:t>
            </a:r>
            <a:r>
              <a:rPr lang="fr-BE" altLang="fr-FR" sz="2000" dirty="0" err="1">
                <a:solidFill>
                  <a:srgbClr val="000000"/>
                </a:solidFill>
                <a:latin typeface="Verdana" pitchFamily="34" charset="0"/>
                <a:cs typeface="Arial" charset="0"/>
              </a:rPr>
              <a:t>reporting</a:t>
            </a: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 » et la prise de décision au niveau de la direction</a:t>
            </a:r>
          </a:p>
          <a:p>
            <a:pPr defTabSz="914400" eaLnBrk="1" hangingPunct="1">
              <a:lnSpc>
                <a:spcPct val="90000"/>
              </a:lnSpc>
              <a:buFont typeface="Wingdings" pitchFamily="2" charset="2"/>
              <a:buChar char="Ø"/>
            </a:pP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En phase avec </a:t>
            </a:r>
            <a:r>
              <a:rPr lang="fr-FR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le nouveau règlement européen relatif </a:t>
            </a: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à la protection des </a:t>
            </a:r>
            <a:r>
              <a:rPr lang="fr-FR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données (RGPD)</a:t>
            </a:r>
            <a:endParaRPr lang="fr-FR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>
              <a:buFont typeface="Wingdings" pitchFamily="2" charset="2"/>
              <a:buChar char="Ø"/>
            </a:pPr>
            <a:r>
              <a:rPr lang="fr-FR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En phase avec la norme ISO27005</a:t>
            </a:r>
          </a:p>
          <a:p>
            <a:pPr defTabSz="914400" eaLnBrk="1" hangingPunct="1">
              <a:buFont typeface="Wingdings" pitchFamily="2" charset="2"/>
              <a:buChar char="Ø"/>
            </a:pPr>
            <a:endParaRPr lang="fr-FR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marL="0" indent="0" defTabSz="914400" eaLnBrk="1" hangingPunct="1">
              <a:buNone/>
            </a:pPr>
            <a:r>
              <a:rPr lang="fr-BE" altLang="fr-FR" sz="2000" b="1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Finalités -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cet </a:t>
            </a:r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outil permet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:</a:t>
            </a:r>
            <a:endParaRPr lang="fr-BE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faciliter une approche globale d’assurance de conformité</a:t>
            </a: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 de répondre au management quant à la situation de la 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sécurité de l’information</a:t>
            </a:r>
          </a:p>
          <a:p>
            <a:pPr defTabSz="914400" eaLnBrk="1" hangingPunct="1"/>
            <a:r>
              <a:rPr lang="fr-BE" altLang="fr-FR" sz="2000" dirty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d</a:t>
            </a:r>
            <a:r>
              <a:rPr lang="fr-BE" altLang="fr-FR" sz="2000" dirty="0" smtClean="0">
                <a:solidFill>
                  <a:srgbClr val="000000"/>
                </a:solidFill>
                <a:latin typeface="Verdana" pitchFamily="34" charset="0"/>
                <a:cs typeface="Arial" charset="0"/>
              </a:rPr>
              <a:t>e s’inscrire dans une démarche d’amélioration continue   </a:t>
            </a:r>
            <a:endParaRPr lang="fr-BE" altLang="fr-FR" sz="2000" dirty="0">
              <a:solidFill>
                <a:srgbClr val="000000"/>
              </a:solidFill>
              <a:latin typeface="Verdana" pitchFamily="34" charset="0"/>
              <a:cs typeface="Arial" charset="0"/>
            </a:endParaRPr>
          </a:p>
          <a:p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263585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725488"/>
            <a:ext cx="61912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611630" y="4352109"/>
            <a:ext cx="5920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Contact BCED : </a:t>
            </a:r>
          </a:p>
          <a:p>
            <a:r>
              <a:rPr lang="fr-FR" dirty="0" smtClean="0"/>
              <a:t>Philippe CANON </a:t>
            </a:r>
            <a:r>
              <a:rPr lang="mr-IN" dirty="0" smtClean="0"/>
              <a:t>–</a:t>
            </a:r>
            <a:r>
              <a:rPr lang="fr-FR" dirty="0" smtClean="0"/>
              <a:t> Conseiller en sécurité</a:t>
            </a:r>
          </a:p>
          <a:p>
            <a:r>
              <a:rPr lang="fr-FR" dirty="0"/>
              <a:t>Banque Carrefour d'Echange de Données - Wallonie-Bruxelles</a:t>
            </a:r>
          </a:p>
          <a:p>
            <a:r>
              <a:rPr lang="fr-FR" dirty="0">
                <a:hlinkClick r:id="rId3"/>
              </a:rPr>
              <a:t>p</a:t>
            </a:r>
            <a:r>
              <a:rPr lang="fr-FR" dirty="0" smtClean="0">
                <a:hlinkClick r:id="rId3"/>
              </a:rPr>
              <a:t>hilippe.canon@ensemblesimplifions.be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65" y="3330341"/>
            <a:ext cx="2774159" cy="86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oneTexte 1"/>
          <p:cNvSpPr txBox="1">
            <a:spLocks noChangeArrowheads="1"/>
          </p:cNvSpPr>
          <p:nvPr/>
        </p:nvSpPr>
        <p:spPr bwMode="auto">
          <a:xfrm>
            <a:off x="1824038" y="1268413"/>
            <a:ext cx="5495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fr-FR" sz="3200" b="1">
                <a:solidFill>
                  <a:schemeClr val="bg1"/>
                </a:solidFill>
              </a:rPr>
              <a:t>Merci pour votre attention 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5000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pic>
        <p:nvPicPr>
          <p:cNvPr id="25" name="Image 24" descr="maturi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0" y="66675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Flèche vers le bas 25"/>
          <p:cNvSpPr/>
          <p:nvPr/>
        </p:nvSpPr>
        <p:spPr>
          <a:xfrm>
            <a:off x="7191375" y="1927225"/>
            <a:ext cx="401638" cy="442913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50000" y="167640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Maturité</a:t>
            </a: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RISQUE</a:t>
            </a: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211977" y="1497470"/>
            <a:ext cx="389926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Questionnaire Métier</a:t>
            </a:r>
            <a:endParaRPr lang="nl-NL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50384025"/>
              </p:ext>
            </p:extLst>
          </p:nvPr>
        </p:nvGraphicFramePr>
        <p:xfrm>
          <a:off x="1077686" y="3348482"/>
          <a:ext cx="3184071" cy="216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196693" y="2122855"/>
            <a:ext cx="427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Destiné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</a:t>
            </a:r>
            <a:r>
              <a:rPr lang="nl-BE" sz="1400" dirty="0" err="1" smtClean="0"/>
              <a:t>gestionnaires</a:t>
            </a:r>
            <a:r>
              <a:rPr lang="nl-BE" sz="1400" dirty="0" smtClean="0"/>
              <a:t> du métier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Permet</a:t>
            </a:r>
            <a:r>
              <a:rPr lang="nl-BE" sz="1400" dirty="0" smtClean="0"/>
              <a:t> de </a:t>
            </a:r>
            <a:r>
              <a:rPr lang="nl-BE" sz="1400" dirty="0" err="1" smtClean="0"/>
              <a:t>connaître</a:t>
            </a:r>
            <a:r>
              <a:rPr lang="nl-BE" sz="1400" dirty="0" smtClean="0"/>
              <a:t> les </a:t>
            </a:r>
            <a:r>
              <a:rPr lang="nl-BE" sz="1400" dirty="0" err="1" smtClean="0"/>
              <a:t>attentes</a:t>
            </a:r>
            <a:r>
              <a:rPr lang="nl-BE" sz="1400" dirty="0" smtClean="0"/>
              <a:t> du métier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NL" sz="1400" dirty="0"/>
          </a:p>
        </p:txBody>
      </p:sp>
      <p:sp>
        <p:nvSpPr>
          <p:cNvPr id="8" name="Flèche droite 7"/>
          <p:cNvSpPr/>
          <p:nvPr/>
        </p:nvSpPr>
        <p:spPr>
          <a:xfrm>
            <a:off x="4663114" y="4555609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>
            <a:off x="4663113" y="34794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641523" y="3357554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Niveau/</a:t>
            </a:r>
            <a:r>
              <a:rPr lang="nl-BE" dirty="0" err="1" smtClean="0"/>
              <a:t>Liste</a:t>
            </a:r>
            <a:r>
              <a:rPr lang="nl-BE" dirty="0" smtClean="0"/>
              <a:t> des </a:t>
            </a:r>
            <a:r>
              <a:rPr lang="nl-BE" dirty="0" err="1" smtClean="0"/>
              <a:t>exigences</a:t>
            </a:r>
            <a:r>
              <a:rPr lang="nl-BE" dirty="0" smtClean="0"/>
              <a:t> de </a:t>
            </a:r>
            <a:r>
              <a:rPr lang="nl-BE" dirty="0" err="1" smtClean="0"/>
              <a:t>sécurité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674178" y="4450622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 de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r>
              <a:rPr lang="nl-BE" dirty="0" err="1" smtClean="0"/>
              <a:t>désirée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1</a:t>
            </a:r>
            <a:endParaRPr lang="nl-NL" sz="28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1" y="140287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21880" y="166448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" y="905772"/>
            <a:ext cx="4221480" cy="323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3" y="4647248"/>
            <a:ext cx="8771572" cy="14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7" y="2258060"/>
            <a:ext cx="373358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41400" y="326652"/>
            <a:ext cx="33985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Niveau d’exigence (CIA)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2179320" y="4223238"/>
            <a:ext cx="33985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Evènements redoutés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71" y="347528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421880" y="605012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33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7163"/>
            <a:ext cx="6121400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3781696" y="2088424"/>
            <a:ext cx="1303020" cy="87630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7809566">
            <a:off x="2340030" y="35185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 rot="3221591">
            <a:off x="5937342" y="3559957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22562" y="4084581"/>
            <a:ext cx="2506438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business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486401" y="4059961"/>
            <a:ext cx="2514599" cy="255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IT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</a:t>
            </a:r>
            <a:r>
              <a:rPr lang="nl-NL" sz="2800" dirty="0" smtClean="0"/>
              <a:t>2</a:t>
            </a:r>
            <a:endParaRPr lang="nl-NL" sz="2800" dirty="0"/>
          </a:p>
        </p:txBody>
      </p:sp>
      <p:sp>
        <p:nvSpPr>
          <p:cNvPr id="13" name="Organigramme : Processus 12"/>
          <p:cNvSpPr/>
          <p:nvPr/>
        </p:nvSpPr>
        <p:spPr>
          <a:xfrm>
            <a:off x="2281612" y="1452336"/>
            <a:ext cx="4233488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de la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endParaRPr lang="nl-NL" dirty="0"/>
          </a:p>
        </p:txBody>
      </p:sp>
      <p:sp>
        <p:nvSpPr>
          <p:cNvPr id="15" name="ZoneTexte 14"/>
          <p:cNvSpPr txBox="1"/>
          <p:nvPr/>
        </p:nvSpPr>
        <p:spPr>
          <a:xfrm>
            <a:off x="3004757" y="2193174"/>
            <a:ext cx="393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Interview </a:t>
            </a:r>
            <a:r>
              <a:rPr lang="nl-BE" sz="1400" dirty="0" err="1" smtClean="0"/>
              <a:t>avec</a:t>
            </a:r>
            <a:r>
              <a:rPr lang="nl-BE" sz="1400" dirty="0" smtClean="0"/>
              <a:t> les  </a:t>
            </a:r>
            <a:r>
              <a:rPr lang="nl-BE" sz="1400" dirty="0" err="1" smtClean="0"/>
              <a:t>personnes</a:t>
            </a:r>
            <a:r>
              <a:rPr lang="nl-BE" sz="1400" dirty="0" smtClean="0"/>
              <a:t> de  ICT, RH, MP,…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Sur</a:t>
            </a:r>
            <a:r>
              <a:rPr lang="nl-BE" sz="1400" dirty="0" smtClean="0"/>
              <a:t> base de la </a:t>
            </a:r>
            <a:r>
              <a:rPr lang="nl-BE" sz="1400" dirty="0" err="1" smtClean="0"/>
              <a:t>liste</a:t>
            </a:r>
            <a:r>
              <a:rPr lang="nl-BE" sz="1400" dirty="0" smtClean="0"/>
              <a:t> </a:t>
            </a:r>
            <a:r>
              <a:rPr lang="nl-BE" sz="1400" dirty="0" err="1" smtClean="0"/>
              <a:t>d’exigences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+ de 100 </a:t>
            </a:r>
            <a:r>
              <a:rPr lang="nl-BE" sz="1400" dirty="0" err="1" smtClean="0"/>
              <a:t>questions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48 </a:t>
            </a:r>
            <a:r>
              <a:rPr lang="nl-BE" sz="1400" dirty="0" err="1" smtClean="0"/>
              <a:t>niveaux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 (CMMI)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15 </a:t>
            </a:r>
            <a:r>
              <a:rPr lang="nl-BE" sz="1400" dirty="0" err="1" smtClean="0"/>
              <a:t>aspects</a:t>
            </a:r>
            <a:r>
              <a:rPr lang="nl-BE" sz="1400" dirty="0" smtClean="0"/>
              <a:t> ISO27002</a:t>
            </a:r>
            <a:endParaRPr lang="nl-BE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5 </a:t>
            </a:r>
            <a:r>
              <a:rPr lang="nl-BE" sz="1400" dirty="0" err="1" smtClean="0"/>
              <a:t>axes</a:t>
            </a:r>
            <a:r>
              <a:rPr lang="nl-BE" sz="1400" dirty="0" smtClean="0"/>
              <a:t> “Business”</a:t>
            </a:r>
          </a:p>
        </p:txBody>
      </p:sp>
      <p:pic>
        <p:nvPicPr>
          <p:cNvPr id="16" name="Espace réservé du contenu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6598"/>
          <a:stretch>
            <a:fillRect/>
          </a:stretch>
        </p:blipFill>
        <p:spPr>
          <a:xfrm>
            <a:off x="276370" y="4510085"/>
            <a:ext cx="4181331" cy="1860333"/>
          </a:xfr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714" y="4448786"/>
            <a:ext cx="4181330" cy="19686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91" y="1344009"/>
            <a:ext cx="1781037" cy="1902912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7574279" y="1853599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4350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744</Words>
  <Application>Microsoft Office PowerPoint</Application>
  <PresentationFormat>Affichage à l'écran (4:3)</PresentationFormat>
  <Paragraphs>176</Paragraphs>
  <Slides>33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4" baseType="lpstr">
      <vt:lpstr>Thème Office</vt:lpstr>
      <vt:lpstr> Analyse de risques des systèmes d’information</vt:lpstr>
      <vt:lpstr>Présentation PowerPoint</vt:lpstr>
      <vt:lpstr>Démarche globale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Modèle de maturité</vt:lpstr>
      <vt:lpstr>Modèle de maturité</vt:lpstr>
      <vt:lpstr>Présentation PowerPoint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Présentation PowerPoint</vt:lpstr>
      <vt:lpstr>Présentation PowerPoint</vt:lpstr>
      <vt:lpstr>Présentation PowerPoint</vt:lpstr>
      <vt:lpstr>Démarche globale de l’analyse</vt:lpstr>
      <vt:lpstr>Démarche globale de l’analyse</vt:lpstr>
      <vt:lpstr>Présentation PowerPoint</vt:lpstr>
      <vt:lpstr>Etape 6: PIA (Pricacy Impact Assessment)</vt:lpstr>
      <vt:lpstr>Méthodologie CNIL</vt:lpstr>
      <vt:lpstr>Evaluation en termes d’impact sur la vie privée</vt:lpstr>
      <vt:lpstr>Les risques sur les données à caractère personnel</vt:lpstr>
      <vt:lpstr>Cartographie des risques sur les données à caractère personnel</vt:lpstr>
      <vt:lpstr>Charge de travail</vt:lpstr>
      <vt:lpstr>Finalités et conclusion</vt:lpstr>
      <vt:lpstr>Présentation PowerPoint</vt:lpstr>
      <vt:lpstr>Présentation PowerPoint</vt:lpstr>
    </vt:vector>
  </TitlesOfParts>
  <Company>visible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Delphine Piron</dc:creator>
  <cp:lastModifiedBy>CANON Philippe</cp:lastModifiedBy>
  <cp:revision>193</cp:revision>
  <cp:lastPrinted>2017-01-16T14:42:41Z</cp:lastPrinted>
  <dcterms:created xsi:type="dcterms:W3CDTF">2013-09-26T12:48:07Z</dcterms:created>
  <dcterms:modified xsi:type="dcterms:W3CDTF">2017-02-13T12:43:53Z</dcterms:modified>
</cp:coreProperties>
</file>